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386" r:id="rId3"/>
    <p:sldId id="363" r:id="rId4"/>
    <p:sldId id="365" r:id="rId5"/>
    <p:sldId id="366" r:id="rId6"/>
    <p:sldId id="265" r:id="rId7"/>
    <p:sldId id="368" r:id="rId8"/>
    <p:sldId id="369" r:id="rId9"/>
    <p:sldId id="370" r:id="rId10"/>
    <p:sldId id="371" r:id="rId11"/>
    <p:sldId id="372" r:id="rId12"/>
    <p:sldId id="271" r:id="rId13"/>
    <p:sldId id="373" r:id="rId14"/>
    <p:sldId id="374" r:id="rId15"/>
    <p:sldId id="375" r:id="rId16"/>
    <p:sldId id="376" r:id="rId17"/>
    <p:sldId id="377" r:id="rId18"/>
    <p:sldId id="378" r:id="rId19"/>
    <p:sldId id="280" r:id="rId20"/>
    <p:sldId id="281" r:id="rId21"/>
    <p:sldId id="330" r:id="rId22"/>
    <p:sldId id="331" r:id="rId23"/>
    <p:sldId id="332" r:id="rId24"/>
    <p:sldId id="333" r:id="rId25"/>
    <p:sldId id="334" r:id="rId26"/>
    <p:sldId id="335" r:id="rId27"/>
    <p:sldId id="367" r:id="rId28"/>
    <p:sldId id="295" r:id="rId29"/>
    <p:sldId id="336" r:id="rId30"/>
    <p:sldId id="291" r:id="rId31"/>
    <p:sldId id="379" r:id="rId32"/>
    <p:sldId id="380" r:id="rId33"/>
    <p:sldId id="381" r:id="rId34"/>
    <p:sldId id="382" r:id="rId35"/>
    <p:sldId id="383" r:id="rId36"/>
    <p:sldId id="384" r:id="rId37"/>
    <p:sldId id="385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0000FF"/>
    <a:srgbClr val="CCCC00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218" autoAdjust="0"/>
  </p:normalViewPr>
  <p:slideViewPr>
    <p:cSldViewPr>
      <p:cViewPr varScale="1">
        <p:scale>
          <a:sx n="72" d="100"/>
          <a:sy n="72" d="100"/>
        </p:scale>
        <p:origin x="9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y\class%20stuff\CHBE%20424\Sp%2009\lectures\L14%20Equilibrium%20conversion%20in%20nonisothermal%20reactors\L14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Sp%2009\lectures\L14%20Equilibrium%20conversion%20in%20nonisothermal%20reactors\L14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y\class%20stuff\CHBE%20424\Sp%2008\HWs\HW8\8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444938947849"/>
          <c:y val="4.3392684022605675E-2"/>
          <c:w val="0.84932796987333059"/>
          <c:h val="0.75389013873265842"/>
        </c:manualLayout>
      </c:layout>
      <c:scatterChart>
        <c:scatterStyle val="lineMarker"/>
        <c:varyColors val="0"/>
        <c:ser>
          <c:idx val="0"/>
          <c:order val="0"/>
          <c:tx>
            <c:v>EB conversion</c:v>
          </c:tx>
          <c:spPr>
            <a:ln w="412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'exothermic full range'!$A$4:$A$22</c:f>
              <c:numCache>
                <c:formatCode>General</c:formatCode>
                <c:ptCount val="19"/>
                <c:pt idx="0">
                  <c:v>50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298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  <c:pt idx="13">
                  <c:v>400</c:v>
                </c:pt>
                <c:pt idx="14">
                  <c:v>425</c:v>
                </c:pt>
                <c:pt idx="15">
                  <c:v>450</c:v>
                </c:pt>
                <c:pt idx="16">
                  <c:v>500</c:v>
                </c:pt>
                <c:pt idx="17">
                  <c:v>550</c:v>
                </c:pt>
                <c:pt idx="18">
                  <c:v>600</c:v>
                </c:pt>
              </c:numCache>
            </c:numRef>
          </c:xVal>
          <c:yVal>
            <c:numRef>
              <c:f>'exothermic full range'!$B$4:$B$22</c:f>
              <c:numCache>
                <c:formatCode>General</c:formatCode>
                <c:ptCount val="19"/>
                <c:pt idx="0">
                  <c:v>-1.234999999999997</c:v>
                </c:pt>
                <c:pt idx="1">
                  <c:v>-0.91</c:v>
                </c:pt>
                <c:pt idx="2">
                  <c:v>-0.74750000000000005</c:v>
                </c:pt>
                <c:pt idx="3">
                  <c:v>-0.58500000000000019</c:v>
                </c:pt>
                <c:pt idx="4">
                  <c:v>-0.42250000000000032</c:v>
                </c:pt>
                <c:pt idx="5">
                  <c:v>-0.26</c:v>
                </c:pt>
                <c:pt idx="6">
                  <c:v>-9.7500000000000142E-2</c:v>
                </c:pt>
                <c:pt idx="7">
                  <c:v>6.5000000000000058E-2</c:v>
                </c:pt>
                <c:pt idx="8">
                  <c:v>0.22750000000000006</c:v>
                </c:pt>
                <c:pt idx="9">
                  <c:v>0.37700000000000067</c:v>
                </c:pt>
                <c:pt idx="10">
                  <c:v>0.55249999999999999</c:v>
                </c:pt>
                <c:pt idx="11">
                  <c:v>0.71500000000000064</c:v>
                </c:pt>
                <c:pt idx="12">
                  <c:v>0.87749999999999995</c:v>
                </c:pt>
                <c:pt idx="13">
                  <c:v>1.04</c:v>
                </c:pt>
                <c:pt idx="14">
                  <c:v>1.202499999999997</c:v>
                </c:pt>
                <c:pt idx="15">
                  <c:v>1.365</c:v>
                </c:pt>
                <c:pt idx="16">
                  <c:v>1.6900000000000026</c:v>
                </c:pt>
                <c:pt idx="17">
                  <c:v>2.0149999999999997</c:v>
                </c:pt>
                <c:pt idx="18">
                  <c:v>2.34</c:v>
                </c:pt>
              </c:numCache>
            </c:numRef>
          </c:yVal>
          <c:smooth val="0"/>
        </c:ser>
        <c:ser>
          <c:idx val="1"/>
          <c:order val="1"/>
          <c:tx>
            <c:v>Equilibrium conversion</c:v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'exothermic full range'!$A$4:$A$22</c:f>
              <c:numCache>
                <c:formatCode>General</c:formatCode>
                <c:ptCount val="19"/>
                <c:pt idx="0">
                  <c:v>50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175</c:v>
                </c:pt>
                <c:pt idx="5">
                  <c:v>200</c:v>
                </c:pt>
                <c:pt idx="6">
                  <c:v>225</c:v>
                </c:pt>
                <c:pt idx="7">
                  <c:v>250</c:v>
                </c:pt>
                <c:pt idx="8">
                  <c:v>275</c:v>
                </c:pt>
                <c:pt idx="9">
                  <c:v>298</c:v>
                </c:pt>
                <c:pt idx="10">
                  <c:v>325</c:v>
                </c:pt>
                <c:pt idx="11">
                  <c:v>350</c:v>
                </c:pt>
                <c:pt idx="12">
                  <c:v>375</c:v>
                </c:pt>
                <c:pt idx="13">
                  <c:v>400</c:v>
                </c:pt>
                <c:pt idx="14">
                  <c:v>425</c:v>
                </c:pt>
                <c:pt idx="15">
                  <c:v>450</c:v>
                </c:pt>
                <c:pt idx="16">
                  <c:v>500</c:v>
                </c:pt>
                <c:pt idx="17">
                  <c:v>550</c:v>
                </c:pt>
                <c:pt idx="18">
                  <c:v>600</c:v>
                </c:pt>
              </c:numCache>
            </c:numRef>
          </c:xVal>
          <c:yVal>
            <c:numRef>
              <c:f>'exothermic full range'!$H$4:$H$22</c:f>
              <c:numCache>
                <c:formatCode>General</c:formatCode>
                <c:ptCount val="19"/>
                <c:pt idx="0">
                  <c:v>5.9221980533029103E-30</c:v>
                </c:pt>
                <c:pt idx="1">
                  <c:v>1.5069394472849961E-12</c:v>
                </c:pt>
                <c:pt idx="2">
                  <c:v>4.5626628075894881E-9</c:v>
                </c:pt>
                <c:pt idx="3">
                  <c:v>9.5491858318470985E-7</c:v>
                </c:pt>
                <c:pt idx="4">
                  <c:v>4.3413552135723866E-5</c:v>
                </c:pt>
                <c:pt idx="5">
                  <c:v>7.5957774715684106E-4</c:v>
                </c:pt>
                <c:pt idx="6">
                  <c:v>6.9957109375224143E-3</c:v>
                </c:pt>
                <c:pt idx="7">
                  <c:v>4.0148344718733325E-2</c:v>
                </c:pt>
                <c:pt idx="8">
                  <c:v>0.15228132713054654</c:v>
                </c:pt>
                <c:pt idx="9">
                  <c:v>0.35617679004640584</c:v>
                </c:pt>
                <c:pt idx="10">
                  <c:v>0.62838656467778531</c:v>
                </c:pt>
                <c:pt idx="11">
                  <c:v>0.80315552662971523</c:v>
                </c:pt>
                <c:pt idx="12">
                  <c:v>0.89747909487098798</c:v>
                </c:pt>
                <c:pt idx="13">
                  <c:v>0.9446683155129757</c:v>
                </c:pt>
                <c:pt idx="14">
                  <c:v>0.96853379087340019</c:v>
                </c:pt>
                <c:pt idx="15">
                  <c:v>0.98112318008750621</c:v>
                </c:pt>
                <c:pt idx="16">
                  <c:v>0.99216573740817804</c:v>
                </c:pt>
                <c:pt idx="17">
                  <c:v>0.9962042587089931</c:v>
                </c:pt>
                <c:pt idx="18">
                  <c:v>0.99792830344705497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680688"/>
        <c:axId val="-24876272"/>
      </c:scatterChart>
      <c:valAx>
        <c:axId val="-1908680688"/>
        <c:scaling>
          <c:orientation val="minMax"/>
          <c:max val="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 (K)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4876272"/>
        <c:crosses val="autoZero"/>
        <c:crossBetween val="midCat"/>
        <c:minorUnit val="25"/>
      </c:valAx>
      <c:valAx>
        <c:axId val="-2487627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X</a:t>
                </a:r>
                <a:r>
                  <a:rPr lang="en-US" sz="2000" baseline="-25000"/>
                  <a:t>A</a:t>
                </a:r>
              </a:p>
            </c:rich>
          </c:tx>
          <c:layout>
            <c:manualLayout>
              <c:xMode val="edge"/>
              <c:yMode val="edge"/>
              <c:x val="2.5277777777778067E-3"/>
              <c:y val="0.40173433275795478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1908680688"/>
        <c:crosses val="autoZero"/>
        <c:crossBetween val="midCat"/>
        <c:majorUnit val="0.2"/>
        <c:minorUnit val="0.1"/>
      </c:valAx>
      <c:spPr>
        <a:noFill/>
        <a:ln w="317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449047129978588"/>
          <c:y val="8.3806577749210256E-2"/>
          <c:w val="3.526566244436842E-2"/>
          <c:h val="0.1886897921543592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38188976378002E-2"/>
          <c:y val="7.4016112569262174E-2"/>
          <c:w val="0.91108136482939628"/>
          <c:h val="0.78859580052493461"/>
        </c:manualLayout>
      </c:layout>
      <c:scatterChart>
        <c:scatterStyle val="lineMarker"/>
        <c:varyColors val="0"/>
        <c:ser>
          <c:idx val="0"/>
          <c:order val="0"/>
          <c:tx>
            <c:v>G(T)</c:v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Sheet2!$A$2:$A$238</c:f>
              <c:numCache>
                <c:formatCode>General</c:formatCode>
                <c:ptCount val="23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</c:numCache>
            </c:numRef>
          </c:xVal>
          <c:yVal>
            <c:numRef>
              <c:f>Sheet2!$E$2:$E$238</c:f>
              <c:numCache>
                <c:formatCode>General</c:formatCode>
                <c:ptCount val="2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9.140115858076033E-139</c:v>
                </c:pt>
                <c:pt idx="6">
                  <c:v>8.8585143485475222E-114</c:v>
                </c:pt>
                <c:pt idx="7">
                  <c:v>6.2344196234545104E-96</c:v>
                </c:pt>
                <c:pt idx="8">
                  <c:v>1.5148595988847121E-82</c:v>
                </c:pt>
                <c:pt idx="9">
                  <c:v>3.9027992533688457E-72</c:v>
                </c:pt>
                <c:pt idx="10">
                  <c:v>8.3210719507683308E-64</c:v>
                </c:pt>
                <c:pt idx="11">
                  <c:v>5.428183386713461E-57</c:v>
                </c:pt>
                <c:pt idx="12">
                  <c:v>2.5905016507755331E-51</c:v>
                </c:pt>
                <c:pt idx="13">
                  <c:v>1.6537222291399362E-46</c:v>
                </c:pt>
                <c:pt idx="14">
                  <c:v>2.1732087351774639E-42</c:v>
                </c:pt>
                <c:pt idx="15">
                  <c:v>8.0647046947494582E-39</c:v>
                </c:pt>
                <c:pt idx="16">
                  <c:v>1.0712469994471899E-35</c:v>
                </c:pt>
                <c:pt idx="17">
                  <c:v>6.1058140442138022E-33</c:v>
                </c:pt>
                <c:pt idx="18">
                  <c:v>1.719457847307493E-30</c:v>
                </c:pt>
                <c:pt idx="19">
                  <c:v>2.674125673324668E-28</c:v>
                </c:pt>
                <c:pt idx="20">
                  <c:v>2.5106898424110811E-26</c:v>
                </c:pt>
                <c:pt idx="21">
                  <c:v>1.5294545621721139E-24</c:v>
                </c:pt>
                <c:pt idx="22">
                  <c:v>6.4125487927201645E-23</c:v>
                </c:pt>
                <c:pt idx="23">
                  <c:v>1.9428458422036108E-21</c:v>
                </c:pt>
                <c:pt idx="24">
                  <c:v>4.4299146981089269E-20</c:v>
                </c:pt>
                <c:pt idx="25">
                  <c:v>7.8653096159729693E-19</c:v>
                </c:pt>
                <c:pt idx="26">
                  <c:v>1.1192696019281698E-17</c:v>
                </c:pt>
                <c:pt idx="27">
                  <c:v>1.3083681806853963E-16</c:v>
                </c:pt>
                <c:pt idx="28">
                  <c:v>1.283081218486918E-15</c:v>
                </c:pt>
                <c:pt idx="29">
                  <c:v>1.0749724762439218E-14</c:v>
                </c:pt>
                <c:pt idx="30">
                  <c:v>7.8162359607415163E-14</c:v>
                </c:pt>
                <c:pt idx="31">
                  <c:v>5.0004704061333342E-13</c:v>
                </c:pt>
                <c:pt idx="32">
                  <c:v>2.848709973925901E-12</c:v>
                </c:pt>
                <c:pt idx="33">
                  <c:v>1.4604591244048086E-11</c:v>
                </c:pt>
                <c:pt idx="34">
                  <c:v>6.8010381913919301E-11</c:v>
                </c:pt>
                <c:pt idx="35">
                  <c:v>2.9005789378401577E-10</c:v>
                </c:pt>
                <c:pt idx="36">
                  <c:v>1.1412983611811613E-9</c:v>
                </c:pt>
                <c:pt idx="37">
                  <c:v>4.1701930239196692E-9</c:v>
                </c:pt>
                <c:pt idx="38">
                  <c:v>1.4232930663114551E-8</c:v>
                </c:pt>
                <c:pt idx="39">
                  <c:v>4.5613362719510406E-8</c:v>
                </c:pt>
                <c:pt idx="40">
                  <c:v>1.3791133409371728E-7</c:v>
                </c:pt>
                <c:pt idx="41">
                  <c:v>3.950648767998621E-7</c:v>
                </c:pt>
                <c:pt idx="42">
                  <c:v>1.0763951109780961E-6</c:v>
                </c:pt>
                <c:pt idx="43">
                  <c:v>2.7991640228039554E-6</c:v>
                </c:pt>
                <c:pt idx="44">
                  <c:v>6.9697751575543375E-6</c:v>
                </c:pt>
                <c:pt idx="45">
                  <c:v>1.6664823774268026E-5</c:v>
                </c:pt>
                <c:pt idx="46">
                  <c:v>3.8363886510300239E-5</c:v>
                </c:pt>
                <c:pt idx="47">
                  <c:v>8.5238348765851742E-5</c:v>
                </c:pt>
                <c:pt idx="48">
                  <c:v>1.8318972322803643E-4</c:v>
                </c:pt>
                <c:pt idx="49">
                  <c:v>3.8159730863805659E-4</c:v>
                </c:pt>
                <c:pt idx="50">
                  <c:v>7.7190051250620095E-4</c:v>
                </c:pt>
                <c:pt idx="51">
                  <c:v>1.5188646538505993E-3</c:v>
                </c:pt>
                <c:pt idx="52">
                  <c:v>2.9118617167578006E-3</c:v>
                </c:pt>
                <c:pt idx="53">
                  <c:v>5.4469865472368956E-3</c:v>
                </c:pt>
                <c:pt idx="54">
                  <c:v>9.9556196199603944E-3</c:v>
                </c:pt>
                <c:pt idx="55">
                  <c:v>1.7801482551924458E-2</c:v>
                </c:pt>
                <c:pt idx="56">
                  <c:v>3.1176698916564445E-2</c:v>
                </c:pt>
                <c:pt idx="57">
                  <c:v>5.3538294822170839E-2</c:v>
                </c:pt>
                <c:pt idx="58">
                  <c:v>9.0240402254154167E-2</c:v>
                </c:pt>
                <c:pt idx="59">
                  <c:v>0.14943462715506683</c:v>
                </c:pt>
                <c:pt idx="60">
                  <c:v>0.24333207214559793</c:v>
                </c:pt>
                <c:pt idx="61">
                  <c:v>0.38994579179545891</c:v>
                </c:pt>
                <c:pt idx="62">
                  <c:v>0.61546238341419812</c:v>
                </c:pt>
                <c:pt idx="63">
                  <c:v>0.95742626862501501</c:v>
                </c:pt>
                <c:pt idx="64">
                  <c:v>1.468960162871682</c:v>
                </c:pt>
                <c:pt idx="65">
                  <c:v>2.2242902424308442</c:v>
                </c:pt>
                <c:pt idx="66">
                  <c:v>3.325894327899515</c:v>
                </c:pt>
                <c:pt idx="67">
                  <c:v>4.9136453784194005</c:v>
                </c:pt>
                <c:pt idx="68">
                  <c:v>7.1763795952926808</c:v>
                </c:pt>
                <c:pt idx="69">
                  <c:v>10.366376610193853</c:v>
                </c:pt>
                <c:pt idx="70">
                  <c:v>14.817295696100659</c:v>
                </c:pt>
                <c:pt idx="71">
                  <c:v>20.966162335603514</c:v>
                </c:pt>
                <c:pt idx="72">
                  <c:v>29.380037382648286</c:v>
                </c:pt>
                <c:pt idx="73">
                  <c:v>40.788017131148472</c:v>
                </c:pt>
                <c:pt idx="74">
                  <c:v>56.119193550638045</c:v>
                </c:pt>
                <c:pt idx="75">
                  <c:v>76.547131132886634</c:v>
                </c:pt>
                <c:pt idx="76">
                  <c:v>103.54126467188782</c:v>
                </c:pt>
                <c:pt idx="77">
                  <c:v>138.92535673230961</c:v>
                </c:pt>
                <c:pt idx="78">
                  <c:v>184.94273032270993</c:v>
                </c:pt>
                <c:pt idx="79">
                  <c:v>244.32735636908887</c:v>
                </c:pt>
                <c:pt idx="80">
                  <c:v>320.37896228619343</c:v>
                </c:pt>
                <c:pt idx="81">
                  <c:v>417.03906738440406</c:v>
                </c:pt>
                <c:pt idx="82">
                  <c:v>538.9631781790456</c:v>
                </c:pt>
                <c:pt idx="83">
                  <c:v>691.58225106483849</c:v>
                </c:pt>
                <c:pt idx="84">
                  <c:v>881.14396567966355</c:v>
                </c:pt>
                <c:pt idx="85">
                  <c:v>1114.7214653686983</c:v>
                </c:pt>
                <c:pt idx="86">
                  <c:v>1400.1742895949953</c:v>
                </c:pt>
                <c:pt idx="87">
                  <c:v>1746.0437566269591</c:v>
                </c:pt>
                <c:pt idx="88">
                  <c:v>2161.3638537130764</c:v>
                </c:pt>
                <c:pt idx="89">
                  <c:v>2655.3698607324282</c:v>
                </c:pt>
                <c:pt idx="90">
                  <c:v>3237.0917943577456</c:v>
                </c:pt>
                <c:pt idx="91">
                  <c:v>3914.8296025122222</c:v>
                </c:pt>
                <c:pt idx="92">
                  <c:v>4695.5226562389744</c:v>
                </c:pt>
                <c:pt idx="93">
                  <c:v>5584.0471166875004</c:v>
                </c:pt>
                <c:pt idx="94">
                  <c:v>6582.4989806141566</c:v>
                </c:pt>
                <c:pt idx="95">
                  <c:v>7689.543526311295</c:v>
                </c:pt>
                <c:pt idx="96">
                  <c:v>8899.9269974260787</c:v>
                </c:pt>
                <c:pt idx="97">
                  <c:v>10204.246564873005</c:v>
                </c:pt>
                <c:pt idx="98">
                  <c:v>11589.054619293294</c:v>
                </c:pt>
                <c:pt idx="99">
                  <c:v>13037.332641075674</c:v>
                </c:pt>
                <c:pt idx="100">
                  <c:v>14529.314166642704</c:v>
                </c:pt>
                <c:pt idx="101">
                  <c:v>16043.57768813789</c:v>
                </c:pt>
                <c:pt idx="102">
                  <c:v>17558.283459609323</c:v>
                </c:pt>
                <c:pt idx="103">
                  <c:v>19052.405616309257</c:v>
                </c:pt>
                <c:pt idx="104">
                  <c:v>20506.818281046017</c:v>
                </c:pt>
                <c:pt idx="105">
                  <c:v>21905.128091339513</c:v>
                </c:pt>
                <c:pt idx="106">
                  <c:v>23234.195300292191</c:v>
                </c:pt>
                <c:pt idx="107">
                  <c:v>24484.337851156772</c:v>
                </c:pt>
                <c:pt idx="108">
                  <c:v>25649.255971047856</c:v>
                </c:pt>
                <c:pt idx="109">
                  <c:v>26725.742134124423</c:v>
                </c:pt>
                <c:pt idx="110">
                  <c:v>27713.251512356412</c:v>
                </c:pt>
                <c:pt idx="111">
                  <c:v>28613.404284763212</c:v>
                </c:pt>
                <c:pt idx="112">
                  <c:v>29429.478479548558</c:v>
                </c:pt>
                <c:pt idx="113">
                  <c:v>30165.9355100459</c:v>
                </c:pt>
                <c:pt idx="114">
                  <c:v>30828.004210979296</c:v>
                </c:pt>
                <c:pt idx="115">
                  <c:v>31421.335392710665</c:v>
                </c:pt>
                <c:pt idx="116">
                  <c:v>31951.72869889206</c:v>
                </c:pt>
                <c:pt idx="117">
                  <c:v>32424.926869893134</c:v>
                </c:pt>
                <c:pt idx="118">
                  <c:v>32846.468820205657</c:v>
                </c:pt>
                <c:pt idx="119">
                  <c:v>33221.591470254985</c:v>
                </c:pt>
                <c:pt idx="120">
                  <c:v>33555.17028880358</c:v>
                </c:pt>
                <c:pt idx="121">
                  <c:v>33851.689387882034</c:v>
                </c:pt>
                <c:pt idx="122">
                  <c:v>34115.233316101185</c:v>
                </c:pt>
                <c:pt idx="123">
                  <c:v>34349.494116947433</c:v>
                </c:pt>
                <c:pt idx="124">
                  <c:v>34557.788575519509</c:v>
                </c:pt>
                <c:pt idx="125">
                  <c:v>34743.081776481857</c:v>
                </c:pt>
                <c:pt idx="126">
                  <c:v>34908.014101758337</c:v>
                </c:pt>
                <c:pt idx="127">
                  <c:v>35054.929607424463</c:v>
                </c:pt>
                <c:pt idx="128">
                  <c:v>35185.904352798847</c:v>
                </c:pt>
                <c:pt idx="129">
                  <c:v>35302.773736460935</c:v>
                </c:pt>
                <c:pt idx="130">
                  <c:v>35407.158251214692</c:v>
                </c:pt>
                <c:pt idx="131">
                  <c:v>35500.487328563184</c:v>
                </c:pt>
                <c:pt idx="132">
                  <c:v>35584.021125511739</c:v>
                </c:pt>
                <c:pt idx="133">
                  <c:v>35658.870231069603</c:v>
                </c:pt>
                <c:pt idx="134">
                  <c:v>35726.013351660105</c:v>
                </c:pt>
                <c:pt idx="135">
                  <c:v>35786.313085477093</c:v>
                </c:pt>
                <c:pt idx="136">
                  <c:v>35840.52992454372</c:v>
                </c:pt>
                <c:pt idx="137">
                  <c:v>35889.334636637948</c:v>
                </c:pt>
                <c:pt idx="138">
                  <c:v>35933.319182234634</c:v>
                </c:pt>
                <c:pt idx="139">
                  <c:v>35973.00631785806</c:v>
                </c:pt>
                <c:pt idx="140">
                  <c:v>36008.85802926754</c:v>
                </c:pt>
                <c:pt idx="141">
                  <c:v>36041.282927582324</c:v>
                </c:pt>
                <c:pt idx="142">
                  <c:v>36070.642729995008</c:v>
                </c:pt>
                <c:pt idx="143">
                  <c:v>36097.257934995636</c:v>
                </c:pt>
                <c:pt idx="144">
                  <c:v>36121.412790564551</c:v>
                </c:pt>
                <c:pt idx="145">
                  <c:v>36143.359642916337</c:v>
                </c:pt>
                <c:pt idx="146">
                  <c:v>36163.322743296238</c:v>
                </c:pt>
                <c:pt idx="147">
                  <c:v>36181.501581117824</c:v>
                </c:pt>
                <c:pt idx="148">
                  <c:v>36198.073803418192</c:v>
                </c:pt>
                <c:pt idx="149">
                  <c:v>36213.197773168475</c:v>
                </c:pt>
                <c:pt idx="150">
                  <c:v>36227.014812374575</c:v>
                </c:pt>
                <c:pt idx="151">
                  <c:v>36239.651170060984</c:v>
                </c:pt>
                <c:pt idx="152">
                  <c:v>36251.219750108838</c:v>
                </c:pt>
                <c:pt idx="153">
                  <c:v>36261.821629397862</c:v>
                </c:pt>
                <c:pt idx="154">
                  <c:v>36271.547392793582</c:v>
                </c:pt>
                <c:pt idx="155">
                  <c:v>36280.478308063706</c:v>
                </c:pt>
                <c:pt idx="156">
                  <c:v>36288.687360830649</c:v>
                </c:pt>
                <c:pt idx="157">
                  <c:v>36296.240167059994</c:v>
                </c:pt>
                <c:pt idx="158">
                  <c:v>36303.195778319554</c:v>
                </c:pt>
                <c:pt idx="159">
                  <c:v>36309.607393085535</c:v>
                </c:pt>
                <c:pt idx="160">
                  <c:v>36315.522985654585</c:v>
                </c:pt>
                <c:pt idx="161">
                  <c:v>36320.985862746893</c:v>
                </c:pt>
                <c:pt idx="162">
                  <c:v>36326.035156591104</c:v>
                </c:pt>
                <c:pt idx="163">
                  <c:v>36330.706262170221</c:v>
                </c:pt>
                <c:pt idx="164">
                  <c:v>36335.03122532869</c:v>
                </c:pt>
                <c:pt idx="165">
                  <c:v>36339.039087603247</c:v>
                </c:pt>
                <c:pt idx="166">
                  <c:v>36342.756192903456</c:v>
                </c:pt>
                <c:pt idx="167">
                  <c:v>36346.206460525544</c:v>
                </c:pt>
                <c:pt idx="168">
                  <c:v>36349.411628439491</c:v>
                </c:pt>
                <c:pt idx="169">
                  <c:v>36352.391470286078</c:v>
                </c:pt>
                <c:pt idx="170">
                  <c:v>36355.163989121189</c:v>
                </c:pt>
                <c:pt idx="171">
                  <c:v>36357.745590558181</c:v>
                </c:pt>
                <c:pt idx="172">
                  <c:v>36360.151237646176</c:v>
                </c:pt>
                <c:pt idx="173">
                  <c:v>36362.394589545467</c:v>
                </c:pt>
                <c:pt idx="174">
                  <c:v>36364.488125808013</c:v>
                </c:pt>
                <c:pt idx="175">
                  <c:v>36366.443257859013</c:v>
                </c:pt>
                <c:pt idx="176">
                  <c:v>36368.270429092394</c:v>
                </c:pt>
                <c:pt idx="177">
                  <c:v>36369.979204823911</c:v>
                </c:pt>
                <c:pt idx="178">
                  <c:v>36371.578353199613</c:v>
                </c:pt>
                <c:pt idx="179">
                  <c:v>36373.075918036913</c:v>
                </c:pt>
                <c:pt idx="180">
                  <c:v>36374.479284459012</c:v>
                </c:pt>
                <c:pt idx="181">
                  <c:v>36375.795238085455</c:v>
                </c:pt>
                <c:pt idx="182">
                  <c:v>36377.030018461599</c:v>
                </c:pt>
                <c:pt idx="183">
                  <c:v>36378.189367322811</c:v>
                </c:pt>
                <c:pt idx="184">
                  <c:v>36379.278572234543</c:v>
                </c:pt>
                <c:pt idx="185">
                  <c:v>36380.302506081047</c:v>
                </c:pt>
                <c:pt idx="186">
                  <c:v>36381.265662828075</c:v>
                </c:pt>
                <c:pt idx="187">
                  <c:v>36382.172189936755</c:v>
                </c:pt>
                <c:pt idx="188">
                  <c:v>36383.025917766194</c:v>
                </c:pt>
                <c:pt idx="189">
                  <c:v>36383.83038626545</c:v>
                </c:pt>
                <c:pt idx="190">
                  <c:v>36384.588869223313</c:v>
                </c:pt>
                <c:pt idx="191">
                  <c:v>36385.304396317202</c:v>
                </c:pt>
                <c:pt idx="192">
                  <c:v>36385.979773174739</c:v>
                </c:pt>
                <c:pt idx="193">
                  <c:v>36386.617599643061</c:v>
                </c:pt>
                <c:pt idx="194">
                  <c:v>36387.220286435375</c:v>
                </c:pt>
                <c:pt idx="195">
                  <c:v>36387.790070312825</c:v>
                </c:pt>
                <c:pt idx="196">
                  <c:v>36388.32902793878</c:v>
                </c:pt>
                <c:pt idx="197">
                  <c:v>36388.839088531218</c:v>
                </c:pt>
                <c:pt idx="198">
                  <c:v>36389.322045426743</c:v>
                </c:pt>
                <c:pt idx="199">
                  <c:v>36389.779566653175</c:v>
                </c:pt>
                <c:pt idx="200">
                  <c:v>36390.213204609776</c:v>
                </c:pt>
                <c:pt idx="201">
                  <c:v>36390.624404927476</c:v>
                </c:pt>
                <c:pt idx="202">
                  <c:v>36391.014514591669</c:v>
                </c:pt>
                <c:pt idx="203">
                  <c:v>36391.38478938926</c:v>
                </c:pt>
                <c:pt idx="204">
                  <c:v>36391.736400742426</c:v>
                </c:pt>
                <c:pt idx="205">
                  <c:v>36392.070441983175</c:v>
                </c:pt>
                <c:pt idx="206">
                  <c:v>36392.387934119339</c:v>
                </c:pt>
                <c:pt idx="207">
                  <c:v>36392.689831132993</c:v>
                </c:pt>
                <c:pt idx="208">
                  <c:v>36392.977024857828</c:v>
                </c:pt>
                <c:pt idx="209">
                  <c:v>36393.250349466791</c:v>
                </c:pt>
                <c:pt idx="210">
                  <c:v>36393.510585605734</c:v>
                </c:pt>
                <c:pt idx="211">
                  <c:v>36393.758464203274</c:v>
                </c:pt>
                <c:pt idx="212">
                  <c:v>36393.994669984204</c:v>
                </c:pt>
                <c:pt idx="213">
                  <c:v>36394.219844710584</c:v>
                </c:pt>
                <c:pt idx="214">
                  <c:v>36394.434590175231</c:v>
                </c:pt>
                <c:pt idx="215">
                  <c:v>36394.639470965099</c:v>
                </c:pt>
                <c:pt idx="216">
                  <c:v>36394.835017018333</c:v>
                </c:pt>
                <c:pt idx="217">
                  <c:v>36395.021725984603</c:v>
                </c:pt>
                <c:pt idx="218">
                  <c:v>36395.200065414836</c:v>
                </c:pt>
                <c:pt idx="219">
                  <c:v>36395.370474782314</c:v>
                </c:pt>
                <c:pt idx="220">
                  <c:v>36395.533367360054</c:v>
                </c:pt>
                <c:pt idx="221">
                  <c:v>36395.689131957624</c:v>
                </c:pt>
                <c:pt idx="222">
                  <c:v>36395.838134532802</c:v>
                </c:pt>
                <c:pt idx="223">
                  <c:v>36395.980719686493</c:v>
                </c:pt>
                <c:pt idx="224">
                  <c:v>36396.117212050602</c:v>
                </c:pt>
                <c:pt idx="225">
                  <c:v>36396.247917576795</c:v>
                </c:pt>
                <c:pt idx="226">
                  <c:v>36396.373124734026</c:v>
                </c:pt>
                <c:pt idx="227">
                  <c:v>36396.493105621572</c:v>
                </c:pt>
                <c:pt idx="228">
                  <c:v>36396.60811700562</c:v>
                </c:pt>
              </c:numCache>
            </c:numRef>
          </c:yVal>
          <c:smooth val="0"/>
        </c:ser>
        <c:ser>
          <c:idx val="1"/>
          <c:order val="1"/>
          <c:tx>
            <c:v>R(T)</c:v>
          </c:tx>
          <c:spPr>
            <a:ln w="31750">
              <a:solidFill>
                <a:srgbClr val="0033CC"/>
              </a:solidFill>
            </a:ln>
          </c:spPr>
          <c:marker>
            <c:symbol val="none"/>
          </c:marker>
          <c:xVal>
            <c:numRef>
              <c:f>Sheet2!$A$2:$A$230</c:f>
              <c:numCache>
                <c:formatCode>General</c:formatCode>
                <c:ptCount val="22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</c:numCache>
            </c:numRef>
          </c:xVal>
          <c:yVal>
            <c:numRef>
              <c:f>Sheet2!$H$2:$H$229</c:f>
              <c:numCache>
                <c:formatCode>General</c:formatCode>
                <c:ptCount val="228"/>
                <c:pt idx="0">
                  <c:v>-92883.488372093008</c:v>
                </c:pt>
                <c:pt idx="1">
                  <c:v>-92017.441860465115</c:v>
                </c:pt>
                <c:pt idx="2">
                  <c:v>-90934.883720930666</c:v>
                </c:pt>
                <c:pt idx="3">
                  <c:v>-89852.325581395387</c:v>
                </c:pt>
                <c:pt idx="4">
                  <c:v>-88769.767441860371</c:v>
                </c:pt>
                <c:pt idx="5">
                  <c:v>-87687.209302325573</c:v>
                </c:pt>
                <c:pt idx="6">
                  <c:v>-86604.651162791313</c:v>
                </c:pt>
                <c:pt idx="7">
                  <c:v>-85522.093023255817</c:v>
                </c:pt>
                <c:pt idx="8">
                  <c:v>-84439.534883720567</c:v>
                </c:pt>
                <c:pt idx="9">
                  <c:v>-83356.976744186046</c:v>
                </c:pt>
                <c:pt idx="10">
                  <c:v>-82274.418604651175</c:v>
                </c:pt>
                <c:pt idx="11">
                  <c:v>-81191.860465116275</c:v>
                </c:pt>
                <c:pt idx="12">
                  <c:v>-80109.302325581404</c:v>
                </c:pt>
                <c:pt idx="13">
                  <c:v>-79026.744186046519</c:v>
                </c:pt>
                <c:pt idx="14">
                  <c:v>-77944.186046511633</c:v>
                </c:pt>
                <c:pt idx="15">
                  <c:v>-76861.627906976762</c:v>
                </c:pt>
                <c:pt idx="16">
                  <c:v>-75779.069767442023</c:v>
                </c:pt>
                <c:pt idx="17">
                  <c:v>-74696.511627906992</c:v>
                </c:pt>
                <c:pt idx="18">
                  <c:v>-73613.953488372048</c:v>
                </c:pt>
                <c:pt idx="19">
                  <c:v>-72531.395348837425</c:v>
                </c:pt>
                <c:pt idx="20">
                  <c:v>-71448.837209302248</c:v>
                </c:pt>
                <c:pt idx="21">
                  <c:v>-70366.27906976745</c:v>
                </c:pt>
                <c:pt idx="22">
                  <c:v>-69283.720930232448</c:v>
                </c:pt>
                <c:pt idx="23">
                  <c:v>-68201.162790697694</c:v>
                </c:pt>
                <c:pt idx="24">
                  <c:v>-67118.604651162779</c:v>
                </c:pt>
                <c:pt idx="25">
                  <c:v>-66036.046511627384</c:v>
                </c:pt>
                <c:pt idx="26">
                  <c:v>-64953.488372093198</c:v>
                </c:pt>
                <c:pt idx="27">
                  <c:v>-63870.930232558203</c:v>
                </c:pt>
                <c:pt idx="28">
                  <c:v>-62788.372093023259</c:v>
                </c:pt>
                <c:pt idx="29">
                  <c:v>-61705.813953488556</c:v>
                </c:pt>
                <c:pt idx="30">
                  <c:v>-60623.255813953489</c:v>
                </c:pt>
                <c:pt idx="31">
                  <c:v>-59540.697674418596</c:v>
                </c:pt>
                <c:pt idx="32">
                  <c:v>-58458.139534883725</c:v>
                </c:pt>
                <c:pt idx="33">
                  <c:v>-57375.581395349043</c:v>
                </c:pt>
                <c:pt idx="34">
                  <c:v>-56293.023255813954</c:v>
                </c:pt>
                <c:pt idx="35">
                  <c:v>-55210.465116279083</c:v>
                </c:pt>
                <c:pt idx="36">
                  <c:v>-54127.906976744212</c:v>
                </c:pt>
                <c:pt idx="37">
                  <c:v>-53045.348837209567</c:v>
                </c:pt>
                <c:pt idx="38">
                  <c:v>-51962.79069767442</c:v>
                </c:pt>
                <c:pt idx="39">
                  <c:v>-50880.232558139542</c:v>
                </c:pt>
                <c:pt idx="40">
                  <c:v>-49797.674418604656</c:v>
                </c:pt>
                <c:pt idx="41">
                  <c:v>-48715.116279069793</c:v>
                </c:pt>
                <c:pt idx="42">
                  <c:v>-47632.558139534893</c:v>
                </c:pt>
                <c:pt idx="43">
                  <c:v>-46550.000000000007</c:v>
                </c:pt>
                <c:pt idx="44">
                  <c:v>-45467.441860465122</c:v>
                </c:pt>
                <c:pt idx="45">
                  <c:v>-44384.883720930186</c:v>
                </c:pt>
                <c:pt idx="46">
                  <c:v>-43302.325581395351</c:v>
                </c:pt>
                <c:pt idx="47">
                  <c:v>-42219.767441860167</c:v>
                </c:pt>
                <c:pt idx="48">
                  <c:v>-41137.209302325587</c:v>
                </c:pt>
                <c:pt idx="49">
                  <c:v>-40054.651162790586</c:v>
                </c:pt>
                <c:pt idx="50">
                  <c:v>-38972.093023255671</c:v>
                </c:pt>
                <c:pt idx="51">
                  <c:v>-37889.534883720939</c:v>
                </c:pt>
                <c:pt idx="52">
                  <c:v>-36806.976744186046</c:v>
                </c:pt>
                <c:pt idx="53">
                  <c:v>-35724.418604651168</c:v>
                </c:pt>
                <c:pt idx="54">
                  <c:v>-34641.860465116275</c:v>
                </c:pt>
                <c:pt idx="55">
                  <c:v>-33559.302325581404</c:v>
                </c:pt>
                <c:pt idx="56">
                  <c:v>-32476.744186046515</c:v>
                </c:pt>
                <c:pt idx="57">
                  <c:v>-31394.186046511637</c:v>
                </c:pt>
                <c:pt idx="58">
                  <c:v>-30311.627906976639</c:v>
                </c:pt>
                <c:pt idx="59">
                  <c:v>-29229.069767441852</c:v>
                </c:pt>
                <c:pt idx="60">
                  <c:v>-28146.511627906861</c:v>
                </c:pt>
                <c:pt idx="61">
                  <c:v>-27063.953488372099</c:v>
                </c:pt>
                <c:pt idx="62">
                  <c:v>-25981.395348837093</c:v>
                </c:pt>
                <c:pt idx="63">
                  <c:v>-24898.837209302292</c:v>
                </c:pt>
                <c:pt idx="64">
                  <c:v>-23816.279069767443</c:v>
                </c:pt>
                <c:pt idx="65">
                  <c:v>-22733.720930232557</c:v>
                </c:pt>
                <c:pt idx="66">
                  <c:v>-21651.162790697679</c:v>
                </c:pt>
                <c:pt idx="67">
                  <c:v>-20568.604651162797</c:v>
                </c:pt>
                <c:pt idx="68">
                  <c:v>-19486.046511627908</c:v>
                </c:pt>
                <c:pt idx="69">
                  <c:v>-18403.488372093107</c:v>
                </c:pt>
                <c:pt idx="70">
                  <c:v>-17320.930232558116</c:v>
                </c:pt>
                <c:pt idx="71">
                  <c:v>-16238.372093023208</c:v>
                </c:pt>
                <c:pt idx="72">
                  <c:v>-15155.813953488319</c:v>
                </c:pt>
                <c:pt idx="73">
                  <c:v>-14073.255813953447</c:v>
                </c:pt>
                <c:pt idx="74">
                  <c:v>-12990.697674418605</c:v>
                </c:pt>
                <c:pt idx="75">
                  <c:v>-11908.139534883727</c:v>
                </c:pt>
                <c:pt idx="76">
                  <c:v>-10825.581395348829</c:v>
                </c:pt>
                <c:pt idx="77">
                  <c:v>-9743.0232558140015</c:v>
                </c:pt>
                <c:pt idx="78">
                  <c:v>-8660.465116279016</c:v>
                </c:pt>
                <c:pt idx="79">
                  <c:v>-7577.9069767441915</c:v>
                </c:pt>
                <c:pt idx="80">
                  <c:v>-6495.3488372093025</c:v>
                </c:pt>
                <c:pt idx="81">
                  <c:v>-5412.7906976744225</c:v>
                </c:pt>
                <c:pt idx="82">
                  <c:v>-4330.2325581395335</c:v>
                </c:pt>
                <c:pt idx="83">
                  <c:v>-3247.6744186046567</c:v>
                </c:pt>
                <c:pt idx="84">
                  <c:v>-2165.1162790697581</c:v>
                </c:pt>
                <c:pt idx="85">
                  <c:v>-1082.5581395348847</c:v>
                </c:pt>
                <c:pt idx="86">
                  <c:v>0</c:v>
                </c:pt>
                <c:pt idx="87">
                  <c:v>1082.5581395348731</c:v>
                </c:pt>
                <c:pt idx="88">
                  <c:v>2165.1162790697581</c:v>
                </c:pt>
                <c:pt idx="89">
                  <c:v>3247.6744186046453</c:v>
                </c:pt>
                <c:pt idx="90">
                  <c:v>4330.2325581395235</c:v>
                </c:pt>
                <c:pt idx="91">
                  <c:v>5412.7906976744125</c:v>
                </c:pt>
                <c:pt idx="92">
                  <c:v>6495.3488372092907</c:v>
                </c:pt>
                <c:pt idx="93">
                  <c:v>7577.9069767441806</c:v>
                </c:pt>
                <c:pt idx="94">
                  <c:v>8660.4651162790014</c:v>
                </c:pt>
                <c:pt idx="95">
                  <c:v>9743.0232558139905</c:v>
                </c:pt>
                <c:pt idx="96">
                  <c:v>10825.581395348827</c:v>
                </c:pt>
                <c:pt idx="97">
                  <c:v>11908.139534883709</c:v>
                </c:pt>
                <c:pt idx="98">
                  <c:v>12990.697674418589</c:v>
                </c:pt>
                <c:pt idx="99">
                  <c:v>14073.255813953436</c:v>
                </c:pt>
                <c:pt idx="100">
                  <c:v>15155.813953488305</c:v>
                </c:pt>
                <c:pt idx="101">
                  <c:v>16238.372093023199</c:v>
                </c:pt>
                <c:pt idx="102">
                  <c:v>17320.930232558116</c:v>
                </c:pt>
                <c:pt idx="103">
                  <c:v>18403.488372093092</c:v>
                </c:pt>
                <c:pt idx="104">
                  <c:v>19486.046511627901</c:v>
                </c:pt>
                <c:pt idx="105">
                  <c:v>20568.604651162786</c:v>
                </c:pt>
                <c:pt idx="106">
                  <c:v>21651.162790697665</c:v>
                </c:pt>
                <c:pt idx="107">
                  <c:v>22733.720930232554</c:v>
                </c:pt>
                <c:pt idx="108">
                  <c:v>23816.279069767432</c:v>
                </c:pt>
                <c:pt idx="109">
                  <c:v>24898.837209302292</c:v>
                </c:pt>
                <c:pt idx="110">
                  <c:v>25981.395348837083</c:v>
                </c:pt>
                <c:pt idx="111">
                  <c:v>27063.953488372088</c:v>
                </c:pt>
                <c:pt idx="112">
                  <c:v>28146.511627906853</c:v>
                </c:pt>
                <c:pt idx="113">
                  <c:v>29229.069767441852</c:v>
                </c:pt>
                <c:pt idx="114">
                  <c:v>30311.627906976631</c:v>
                </c:pt>
                <c:pt idx="115">
                  <c:v>31394.186046511622</c:v>
                </c:pt>
                <c:pt idx="116">
                  <c:v>32476.744186046501</c:v>
                </c:pt>
                <c:pt idx="117">
                  <c:v>33559.302325581375</c:v>
                </c:pt>
                <c:pt idx="118">
                  <c:v>34641.860465116224</c:v>
                </c:pt>
                <c:pt idx="119">
                  <c:v>35724.41860465116</c:v>
                </c:pt>
                <c:pt idx="120">
                  <c:v>36806.976744186039</c:v>
                </c:pt>
                <c:pt idx="121">
                  <c:v>37889.534883720931</c:v>
                </c:pt>
                <c:pt idx="122">
                  <c:v>38972.093023255657</c:v>
                </c:pt>
                <c:pt idx="123">
                  <c:v>40054.651162790586</c:v>
                </c:pt>
                <c:pt idx="124">
                  <c:v>41137.209302325573</c:v>
                </c:pt>
                <c:pt idx="125">
                  <c:v>42219.767441860153</c:v>
                </c:pt>
                <c:pt idx="126">
                  <c:v>43302.325581395336</c:v>
                </c:pt>
                <c:pt idx="127">
                  <c:v>44384.883720930186</c:v>
                </c:pt>
                <c:pt idx="128">
                  <c:v>45467.441860465107</c:v>
                </c:pt>
                <c:pt idx="129">
                  <c:v>46550</c:v>
                </c:pt>
                <c:pt idx="130">
                  <c:v>47632.558139534893</c:v>
                </c:pt>
                <c:pt idx="131">
                  <c:v>48715.116279069793</c:v>
                </c:pt>
                <c:pt idx="132">
                  <c:v>49797.674418604634</c:v>
                </c:pt>
                <c:pt idx="133">
                  <c:v>50880.232558139542</c:v>
                </c:pt>
                <c:pt idx="134">
                  <c:v>51962.790697674405</c:v>
                </c:pt>
                <c:pt idx="135">
                  <c:v>53045.348837209553</c:v>
                </c:pt>
                <c:pt idx="136">
                  <c:v>54127.906976744212</c:v>
                </c:pt>
                <c:pt idx="137">
                  <c:v>55210.465116279069</c:v>
                </c:pt>
                <c:pt idx="138">
                  <c:v>56293.023255813925</c:v>
                </c:pt>
                <c:pt idx="139">
                  <c:v>57375.581395349029</c:v>
                </c:pt>
                <c:pt idx="140">
                  <c:v>58458.139534883674</c:v>
                </c:pt>
                <c:pt idx="141">
                  <c:v>59540.697674418596</c:v>
                </c:pt>
                <c:pt idx="142">
                  <c:v>60623.255813953481</c:v>
                </c:pt>
                <c:pt idx="143">
                  <c:v>61705.813953488549</c:v>
                </c:pt>
                <c:pt idx="144">
                  <c:v>62788.372093023245</c:v>
                </c:pt>
                <c:pt idx="145">
                  <c:v>63870.930232558203</c:v>
                </c:pt>
                <c:pt idx="146">
                  <c:v>64953.488372093176</c:v>
                </c:pt>
                <c:pt idx="147">
                  <c:v>66036.046511627384</c:v>
                </c:pt>
                <c:pt idx="148">
                  <c:v>67118.604651162779</c:v>
                </c:pt>
                <c:pt idx="149">
                  <c:v>68201.162790697694</c:v>
                </c:pt>
                <c:pt idx="150">
                  <c:v>69283.720930232448</c:v>
                </c:pt>
                <c:pt idx="151">
                  <c:v>70366.279069767435</c:v>
                </c:pt>
                <c:pt idx="152">
                  <c:v>71448.837209302248</c:v>
                </c:pt>
                <c:pt idx="153">
                  <c:v>72531.395348837425</c:v>
                </c:pt>
                <c:pt idx="154">
                  <c:v>73613.953488372048</c:v>
                </c:pt>
                <c:pt idx="155">
                  <c:v>74696.511627906977</c:v>
                </c:pt>
                <c:pt idx="156">
                  <c:v>75779.069767442023</c:v>
                </c:pt>
                <c:pt idx="157">
                  <c:v>76861.627906976762</c:v>
                </c:pt>
                <c:pt idx="158">
                  <c:v>77944.186046511633</c:v>
                </c:pt>
                <c:pt idx="159">
                  <c:v>79026.744186046388</c:v>
                </c:pt>
                <c:pt idx="160">
                  <c:v>80109.302325581404</c:v>
                </c:pt>
                <c:pt idx="161">
                  <c:v>81191.860465116275</c:v>
                </c:pt>
                <c:pt idx="162">
                  <c:v>82274.41860465116</c:v>
                </c:pt>
                <c:pt idx="163">
                  <c:v>83356.976744186046</c:v>
                </c:pt>
                <c:pt idx="164">
                  <c:v>84439.534883720538</c:v>
                </c:pt>
                <c:pt idx="165">
                  <c:v>85522.093023255817</c:v>
                </c:pt>
                <c:pt idx="166">
                  <c:v>86604.651162791284</c:v>
                </c:pt>
                <c:pt idx="167">
                  <c:v>87687.209302325573</c:v>
                </c:pt>
                <c:pt idx="168">
                  <c:v>88769.767441860371</c:v>
                </c:pt>
                <c:pt idx="169">
                  <c:v>89852.325581395387</c:v>
                </c:pt>
                <c:pt idx="170">
                  <c:v>90934.883720930651</c:v>
                </c:pt>
                <c:pt idx="171">
                  <c:v>92017.4418604651</c:v>
                </c:pt>
                <c:pt idx="172">
                  <c:v>93100</c:v>
                </c:pt>
                <c:pt idx="173">
                  <c:v>94182.558139534885</c:v>
                </c:pt>
                <c:pt idx="174">
                  <c:v>95265.116279069145</c:v>
                </c:pt>
                <c:pt idx="175">
                  <c:v>96347.674418605209</c:v>
                </c:pt>
                <c:pt idx="176">
                  <c:v>97430.232558139338</c:v>
                </c:pt>
                <c:pt idx="177">
                  <c:v>98512.790697674398</c:v>
                </c:pt>
                <c:pt idx="178">
                  <c:v>99595.348837208978</c:v>
                </c:pt>
                <c:pt idx="179">
                  <c:v>100677.90697674417</c:v>
                </c:pt>
                <c:pt idx="180">
                  <c:v>101760.46511627907</c:v>
                </c:pt>
                <c:pt idx="181">
                  <c:v>102843.02325581394</c:v>
                </c:pt>
                <c:pt idx="182">
                  <c:v>103925.58139534885</c:v>
                </c:pt>
                <c:pt idx="183">
                  <c:v>105008.13953488372</c:v>
                </c:pt>
                <c:pt idx="184">
                  <c:v>106090.6976744186</c:v>
                </c:pt>
                <c:pt idx="185">
                  <c:v>107173.25581395347</c:v>
                </c:pt>
                <c:pt idx="186">
                  <c:v>108255.81395348835</c:v>
                </c:pt>
                <c:pt idx="187">
                  <c:v>109338.37209302324</c:v>
                </c:pt>
                <c:pt idx="188">
                  <c:v>110420.93023255814</c:v>
                </c:pt>
                <c:pt idx="189">
                  <c:v>111503.48837209301</c:v>
                </c:pt>
                <c:pt idx="190">
                  <c:v>112586.04651162738</c:v>
                </c:pt>
                <c:pt idx="191">
                  <c:v>113668.60465116274</c:v>
                </c:pt>
                <c:pt idx="192">
                  <c:v>114751.16279069766</c:v>
                </c:pt>
                <c:pt idx="193">
                  <c:v>115833.72093023254</c:v>
                </c:pt>
                <c:pt idx="194">
                  <c:v>116916.27906976742</c:v>
                </c:pt>
                <c:pt idx="195">
                  <c:v>117998.83720930231</c:v>
                </c:pt>
                <c:pt idx="196">
                  <c:v>119081.39534883742</c:v>
                </c:pt>
                <c:pt idx="197">
                  <c:v>120163.95348837199</c:v>
                </c:pt>
                <c:pt idx="198">
                  <c:v>121246.51162790698</c:v>
                </c:pt>
                <c:pt idx="199">
                  <c:v>122329.06976744202</c:v>
                </c:pt>
                <c:pt idx="200">
                  <c:v>123411.62790697673</c:v>
                </c:pt>
                <c:pt idx="201">
                  <c:v>124494.1860465116</c:v>
                </c:pt>
                <c:pt idx="202">
                  <c:v>125576.74418604639</c:v>
                </c:pt>
                <c:pt idx="203">
                  <c:v>126659.3023255814</c:v>
                </c:pt>
                <c:pt idx="204">
                  <c:v>127741.86046511628</c:v>
                </c:pt>
                <c:pt idx="205">
                  <c:v>128824.41860465116</c:v>
                </c:pt>
                <c:pt idx="206">
                  <c:v>129906.97674418606</c:v>
                </c:pt>
                <c:pt idx="207">
                  <c:v>130989.53488372061</c:v>
                </c:pt>
                <c:pt idx="208">
                  <c:v>132072.09302325582</c:v>
                </c:pt>
                <c:pt idx="209">
                  <c:v>133154.65116278996</c:v>
                </c:pt>
                <c:pt idx="210">
                  <c:v>134237.20930232556</c:v>
                </c:pt>
                <c:pt idx="211">
                  <c:v>135319.76744186127</c:v>
                </c:pt>
                <c:pt idx="212">
                  <c:v>136402.32558139475</c:v>
                </c:pt>
                <c:pt idx="213">
                  <c:v>137484.88372093023</c:v>
                </c:pt>
                <c:pt idx="214">
                  <c:v>138567.44186046513</c:v>
                </c:pt>
                <c:pt idx="215">
                  <c:v>139650</c:v>
                </c:pt>
                <c:pt idx="216">
                  <c:v>140732.55813953478</c:v>
                </c:pt>
                <c:pt idx="217">
                  <c:v>141815.11627907032</c:v>
                </c:pt>
                <c:pt idx="218">
                  <c:v>142897.67441860409</c:v>
                </c:pt>
                <c:pt idx="219">
                  <c:v>143980.23255813951</c:v>
                </c:pt>
                <c:pt idx="220">
                  <c:v>145062.79069767398</c:v>
                </c:pt>
                <c:pt idx="221">
                  <c:v>146145.34883720928</c:v>
                </c:pt>
                <c:pt idx="222">
                  <c:v>147227.90697674398</c:v>
                </c:pt>
                <c:pt idx="223">
                  <c:v>148310.46511627868</c:v>
                </c:pt>
                <c:pt idx="224">
                  <c:v>149393.02325581401</c:v>
                </c:pt>
                <c:pt idx="225">
                  <c:v>150475.58139534868</c:v>
                </c:pt>
                <c:pt idx="226">
                  <c:v>151558.1395348837</c:v>
                </c:pt>
                <c:pt idx="227">
                  <c:v>152640.69767441924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2939184"/>
        <c:axId val="-2002934832"/>
      </c:scatterChart>
      <c:valAx>
        <c:axId val="-2002939184"/>
        <c:scaling>
          <c:orientation val="minMax"/>
          <c:max val="6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</a:p>
            </c:rich>
          </c:tx>
          <c:layout>
            <c:manualLayout>
              <c:xMode val="edge"/>
              <c:yMode val="edge"/>
              <c:x val="0.53297331583552054"/>
              <c:y val="0.85798228346456695"/>
            </c:manualLayout>
          </c:layout>
          <c:overlay val="0"/>
        </c:title>
        <c:numFmt formatCode="General" sourceLinked="1"/>
        <c:majorTickMark val="in"/>
        <c:minorTickMark val="in"/>
        <c:tickLblPos val="none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02934832"/>
        <c:crosses val="autoZero"/>
        <c:crossBetween val="midCat"/>
        <c:majorUnit val="50"/>
        <c:minorUnit val="25"/>
      </c:valAx>
      <c:valAx>
        <c:axId val="-2002934832"/>
        <c:scaling>
          <c:orientation val="minMax"/>
          <c:max val="40000"/>
          <c:min val="0"/>
        </c:scaling>
        <c:delete val="0"/>
        <c:axPos val="l"/>
        <c:numFmt formatCode="General" sourceLinked="1"/>
        <c:majorTickMark val="in"/>
        <c:minorTickMark val="in"/>
        <c:tickLblPos val="none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02939184"/>
        <c:crosses val="autoZero"/>
        <c:crossBetween val="midCat"/>
        <c:majorUnit val="5000"/>
        <c:minorUnit val="2500"/>
      </c:valAx>
      <c:spPr>
        <a:ln w="3175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1.6431335913519335E-2"/>
          <c:y val="9.8690288713910765E-2"/>
          <c:w val="0.16956955380577429"/>
          <c:h val="0.2569925634295723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10622201636571"/>
          <c:y val="3.1270977491450039E-2"/>
          <c:w val="0.73157383819669664"/>
          <c:h val="0.8058906150244759"/>
        </c:manualLayout>
      </c:layout>
      <c:scatterChart>
        <c:scatterStyle val="lineMarker"/>
        <c:varyColors val="0"/>
        <c:ser>
          <c:idx val="0"/>
          <c:order val="0"/>
          <c:tx>
            <c:v>T0 vs T</c:v>
          </c:tx>
          <c:spPr>
            <a:ln w="28575">
              <a:noFill/>
            </a:ln>
          </c:spPr>
          <c:marker>
            <c:symbol val="diamond"/>
            <c:size val="15"/>
          </c:marker>
          <c:xVal>
            <c:numRef>
              <c:f>Sheet2!$A$3:$A$13</c:f>
              <c:numCache>
                <c:formatCode>General</c:formatCode>
                <c:ptCount val="11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</c:numCache>
            </c:numRef>
          </c:xVal>
          <c:yVal>
            <c:numRef>
              <c:f>Sheet2!$D$3:$D$13</c:f>
              <c:numCache>
                <c:formatCode>General</c:formatCode>
                <c:ptCount val="11"/>
                <c:pt idx="0">
                  <c:v>316.7</c:v>
                </c:pt>
                <c:pt idx="1">
                  <c:v>320.14999999999998</c:v>
                </c:pt>
                <c:pt idx="2">
                  <c:v>323.60000000000002</c:v>
                </c:pt>
                <c:pt idx="3">
                  <c:v>327.3</c:v>
                </c:pt>
                <c:pt idx="4">
                  <c:v>331.2</c:v>
                </c:pt>
                <c:pt idx="5">
                  <c:v>336.3</c:v>
                </c:pt>
                <c:pt idx="6">
                  <c:v>386</c:v>
                </c:pt>
                <c:pt idx="7">
                  <c:v>389.8</c:v>
                </c:pt>
                <c:pt idx="8">
                  <c:v>393.2</c:v>
                </c:pt>
                <c:pt idx="9">
                  <c:v>396.6</c:v>
                </c:pt>
                <c:pt idx="10">
                  <c:v>399.9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15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Sheet2!$A$5:$A$8</c:f>
              <c:numCache>
                <c:formatCode>General</c:formatCode>
                <c:ptCount val="4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</c:numCache>
            </c:numRef>
          </c:xVal>
          <c:yVal>
            <c:numRef>
              <c:f>Sheet2!$E$5:$E$8</c:f>
              <c:numCache>
                <c:formatCode>General</c:formatCode>
                <c:ptCount val="4"/>
                <c:pt idx="0">
                  <c:v>357.16</c:v>
                </c:pt>
                <c:pt idx="1">
                  <c:v>353.4</c:v>
                </c:pt>
                <c:pt idx="2">
                  <c:v>350.1</c:v>
                </c:pt>
                <c:pt idx="3">
                  <c:v>346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iamond"/>
            <c:size val="15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Sheet2!$A$5:$A$8</c:f>
              <c:numCache>
                <c:formatCode>General</c:formatCode>
                <c:ptCount val="4"/>
                <c:pt idx="0">
                  <c:v>370</c:v>
                </c:pt>
                <c:pt idx="1">
                  <c:v>380</c:v>
                </c:pt>
                <c:pt idx="2">
                  <c:v>390</c:v>
                </c:pt>
                <c:pt idx="3">
                  <c:v>400</c:v>
                </c:pt>
              </c:numCache>
            </c:numRef>
          </c:xVal>
          <c:yVal>
            <c:numRef>
              <c:f>Sheet2!$F$5:$F$8</c:f>
              <c:numCache>
                <c:formatCode>General</c:formatCode>
                <c:ptCount val="4"/>
                <c:pt idx="0">
                  <c:v>370.3</c:v>
                </c:pt>
                <c:pt idx="1">
                  <c:v>375.1</c:v>
                </c:pt>
                <c:pt idx="2">
                  <c:v>379.1</c:v>
                </c:pt>
                <c:pt idx="3">
                  <c:v>382.8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2937552"/>
        <c:axId val="-2002938096"/>
      </c:scatterChart>
      <c:valAx>
        <c:axId val="-2002937552"/>
        <c:scaling>
          <c:orientation val="minMax"/>
          <c:max val="45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  <a:r>
                  <a:rPr lang="en-US" sz="2000" baseline="-25000"/>
                  <a:t>0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02938096"/>
        <c:crosses val="autoZero"/>
        <c:crossBetween val="midCat"/>
        <c:majorUnit val="20"/>
        <c:minorUnit val="10"/>
      </c:valAx>
      <c:valAx>
        <c:axId val="-2002938096"/>
        <c:scaling>
          <c:orientation val="minMax"/>
          <c:min val="3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T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spPr>
          <a:ln w="31750">
            <a:solidFill>
              <a:prstClr val="black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02937552"/>
        <c:crosses val="autoZero"/>
        <c:crossBetween val="midCat"/>
      </c:valAx>
      <c:spPr>
        <a:ln w="381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2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79.wmf"/><Relationship Id="rId1" Type="http://schemas.openxmlformats.org/officeDocument/2006/relationships/image" Target="../media/image6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64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55.wmf"/><Relationship Id="rId4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07.wmf"/><Relationship Id="rId7" Type="http://schemas.openxmlformats.org/officeDocument/2006/relationships/image" Target="../media/image115.wmf"/><Relationship Id="rId2" Type="http://schemas.openxmlformats.org/officeDocument/2006/relationships/image" Target="../media/image109.wmf"/><Relationship Id="rId1" Type="http://schemas.openxmlformats.org/officeDocument/2006/relationships/image" Target="../media/image114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118.wmf"/><Relationship Id="rId4" Type="http://schemas.openxmlformats.org/officeDocument/2006/relationships/image" Target="../media/image110.wmf"/><Relationship Id="rId9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1.wmf"/><Relationship Id="rId7" Type="http://schemas.openxmlformats.org/officeDocument/2006/relationships/image" Target="../media/image126.wmf"/><Relationship Id="rId2" Type="http://schemas.openxmlformats.org/officeDocument/2006/relationships/image" Target="../media/image124.wmf"/><Relationship Id="rId1" Type="http://schemas.openxmlformats.org/officeDocument/2006/relationships/image" Target="../media/image119.wmf"/><Relationship Id="rId6" Type="http://schemas.openxmlformats.org/officeDocument/2006/relationships/image" Target="../media/image125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1.wmf"/><Relationship Id="rId7" Type="http://schemas.openxmlformats.org/officeDocument/2006/relationships/image" Target="../media/image126.wmf"/><Relationship Id="rId12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19.wmf"/><Relationship Id="rId6" Type="http://schemas.openxmlformats.org/officeDocument/2006/relationships/image" Target="../media/image125.wmf"/><Relationship Id="rId11" Type="http://schemas.openxmlformats.org/officeDocument/2006/relationships/image" Target="../media/image132.wmf"/><Relationship Id="rId5" Type="http://schemas.openxmlformats.org/officeDocument/2006/relationships/image" Target="../media/image123.wmf"/><Relationship Id="rId10" Type="http://schemas.openxmlformats.org/officeDocument/2006/relationships/image" Target="../media/image131.wmf"/><Relationship Id="rId4" Type="http://schemas.openxmlformats.org/officeDocument/2006/relationships/image" Target="../media/image122.wmf"/><Relationship Id="rId9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12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0.11109</cdr:x>
      <cdr:y>0.12186</cdr:y>
    </cdr:from>
    <cdr:to>
      <cdr:x>0.64326</cdr:x>
      <cdr:y>0.79823</cdr:y>
    </cdr:to>
    <cdr:grpSp>
      <cdr:nvGrpSpPr>
        <cdr:cNvPr id="6" name="Group 5"/>
        <cdr:cNvGrpSpPr/>
      </cdr:nvGrpSpPr>
      <cdr:grpSpPr>
        <a:xfrm xmlns:a="http://schemas.openxmlformats.org/drawingml/2006/main">
          <a:off x="973482" y="436429"/>
          <a:ext cx="4663405" cy="2422352"/>
          <a:chOff x="973482" y="436429"/>
          <a:chExt cx="4663405" cy="2422353"/>
        </a:xfrm>
      </cdr:grpSpPr>
      <cdr:cxnSp macro="">
        <cdr:nvCxnSpPr>
          <cdr:cNvPr id="2" name="Straight Connector 1"/>
          <cdr:cNvCxnSpPr/>
        </cdr:nvCxnSpPr>
        <cdr:spPr>
          <a:xfrm xmlns:a="http://schemas.openxmlformats.org/drawingml/2006/main" rot="5400000">
            <a:off x="4419721" y="1652007"/>
            <a:ext cx="2411962" cy="158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tx1"/>
            </a:solidFill>
            <a:prstDash val="sysDot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3" name="Straight Connector 2"/>
          <cdr:cNvCxnSpPr/>
        </cdr:nvCxnSpPr>
        <cdr:spPr>
          <a:xfrm xmlns:a="http://schemas.openxmlformats.org/drawingml/2006/main" rot="10800000">
            <a:off x="973482" y="436429"/>
            <a:ext cx="4663405" cy="1523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chemeClr val="tx1"/>
            </a:solidFill>
            <a:prstDash val="sysDot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0.6913</cdr:x>
      <cdr:y>0.06383</cdr:y>
    </cdr:from>
    <cdr:to>
      <cdr:x>0.7764</cdr:x>
      <cdr:y>0.17555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57900" y="228600"/>
          <a:ext cx="7457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000" dirty="0" smtClean="0"/>
            <a:t>X</a:t>
          </a:r>
          <a:r>
            <a:rPr lang="en-US" sz="2000" baseline="-25000" dirty="0" smtClean="0"/>
            <a:t>A,EB</a:t>
          </a:r>
          <a:endParaRPr lang="en-US" sz="2000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r">
              <a:defRPr sz="1200"/>
            </a:lvl1pPr>
          </a:lstStyle>
          <a:p>
            <a:fld id="{1B3B6E8C-5FD5-4BC3-BF39-AC10A914ADF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r">
              <a:defRPr sz="1200"/>
            </a:lvl1pPr>
          </a:lstStyle>
          <a:p>
            <a:fld id="{C132EB52-CE0D-4130-8603-138D5D9A7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r">
              <a:defRPr sz="1200"/>
            </a:lvl1pPr>
          </a:lstStyle>
          <a:p>
            <a:fld id="{6BA5E8B1-2087-4F36-8439-C76D53F7C89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9" rIns="96595" bIns="482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595" tIns="48299" rIns="96595" bIns="482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r">
              <a:defRPr sz="1200"/>
            </a:lvl1pPr>
          </a:lstStyle>
          <a:p>
            <a:fld id="{66F50F79-877A-4AA1-A098-049D9C7D9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154AD-BE2C-4AAC-AD11-BE6297C875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A206-E07C-4220-96A5-ED23DB50716F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3929-C78E-456F-96C5-425EC588E8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L15-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L15-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5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6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81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8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8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99.w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11" Type="http://schemas.openxmlformats.org/officeDocument/2006/relationships/image" Target="../media/image105.png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04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10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1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16.wmf"/><Relationship Id="rId3" Type="http://schemas.openxmlformats.org/officeDocument/2006/relationships/oleObject" Target="../embeddings/oleObject130.bin"/><Relationship Id="rId21" Type="http://schemas.openxmlformats.org/officeDocument/2006/relationships/oleObject" Target="../embeddings/oleObject139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38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12.wmf"/><Relationship Id="rId22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53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image" Target="../media/image130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25.wmf"/><Relationship Id="rId22" Type="http://schemas.openxmlformats.org/officeDocument/2006/relationships/image" Target="../media/image13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L15: </a:t>
            </a:r>
            <a:r>
              <a:rPr lang="en-US" dirty="0" err="1" smtClean="0"/>
              <a:t>Nonisothermal</a:t>
            </a:r>
            <a:r>
              <a:rPr lang="en-US" dirty="0" smtClean="0"/>
              <a:t> Reactor Example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0382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Solve for CSTR volume: use EB to find T when X</a:t>
            </a:r>
            <a:r>
              <a:rPr lang="en-US" sz="2000" baseline="-25000" dirty="0" smtClean="0">
                <a:solidFill>
                  <a:srgbClr val="008000"/>
                </a:solidFill>
              </a:rPr>
              <a:t>A</a:t>
            </a:r>
            <a:r>
              <a:rPr lang="en-US" sz="2000" dirty="0" smtClean="0">
                <a:solidFill>
                  <a:srgbClr val="008000"/>
                </a:solidFill>
              </a:rPr>
              <a:t>=0.85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65499"/>
            <a:ext cx="855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" y="1642048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4" name="Equation" r:id="rId3" imgW="3276600" imgH="393700" progId="">
                  <p:embed/>
                </p:oleObj>
              </mc:Choice>
              <mc:Fallback>
                <p:oleObj name="Equation" r:id="rId3" imgW="3276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42048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762000" y="2514600"/>
          <a:ext cx="246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5" name="Equation" r:id="rId5" imgW="2463800" imgH="355600" progId="">
                  <p:embed/>
                </p:oleObj>
              </mc:Choice>
              <mc:Fallback>
                <p:oleObj name="Equation" r:id="rId5" imgW="24638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2463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810000" y="2514600"/>
          <a:ext cx="434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6" name="Equation" r:id="rId7" imgW="4343400" imgH="355600" progId="">
                  <p:embed/>
                </p:oleObj>
              </mc:Choice>
              <mc:Fallback>
                <p:oleObj name="Equation" r:id="rId7" imgW="43434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14600"/>
                        <a:ext cx="434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1084263" y="3048000"/>
          <a:ext cx="69357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7" name="Equation" r:id="rId9" imgW="6908800" imgH="1066800" progId="">
                  <p:embed/>
                </p:oleObj>
              </mc:Choice>
              <mc:Fallback>
                <p:oleObj name="Equation" r:id="rId9" imgW="6908800" imgH="106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048000"/>
                        <a:ext cx="69357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301625" y="4406900"/>
          <a:ext cx="846613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8" name="Equation" r:id="rId11" imgW="8432800" imgH="1549400" progId="">
                  <p:embed/>
                </p:oleObj>
              </mc:Choice>
              <mc:Fallback>
                <p:oleObj name="Equation" r:id="rId11" imgW="8432800" imgH="154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4406900"/>
                        <a:ext cx="8466138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/>
          </p:nvPr>
        </p:nvGraphicFramePr>
        <p:xfrm>
          <a:off x="3615531" y="6096000"/>
          <a:ext cx="19129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9" name="Equation" r:id="rId13" imgW="1905000" imgH="330200" progId="">
                  <p:embed/>
                </p:oleObj>
              </mc:Choice>
              <mc:Fallback>
                <p:oleObj name="Equation" r:id="rId13" imgW="1905000" imgH="3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531" y="6096000"/>
                        <a:ext cx="19129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4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(We’re interested in range where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0.85)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81000" y="2286000"/>
          <a:ext cx="246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Equation" r:id="rId3" imgW="2463800" imgH="355600" progId="">
                  <p:embed/>
                </p:oleObj>
              </mc:Choice>
              <mc:Fallback>
                <p:oleObj name="Equation" r:id="rId3" imgW="2463800" imgH="35560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2463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2"/>
          <p:cNvGraphicFramePr>
            <a:graphicFrameLocks noChangeAspect="1"/>
          </p:cNvGraphicFramePr>
          <p:nvPr/>
        </p:nvGraphicFramePr>
        <p:xfrm>
          <a:off x="3092450" y="2274983"/>
          <a:ext cx="3136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5" imgW="3136900" imgH="355600" progId="">
                  <p:embed/>
                </p:oleObj>
              </mc:Choice>
              <mc:Fallback>
                <p:oleObj name="Equation" r:id="rId5" imgW="3136900" imgH="35560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274983"/>
                        <a:ext cx="3136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90800" y="3124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81000" y="2286000"/>
          <a:ext cx="246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0" name="Equation" r:id="rId3" imgW="2463800" imgH="355600" progId="">
                  <p:embed/>
                </p:oleObj>
              </mc:Choice>
              <mc:Fallback>
                <p:oleObj name="Equation" r:id="rId3" imgW="24638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2463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 for each T in the table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42950" y="5778500"/>
          <a:ext cx="459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1" name="Equation" r:id="rId5" imgW="4597400" imgH="736600" progId="">
                  <p:embed/>
                </p:oleObj>
              </mc:Choice>
              <mc:Fallback>
                <p:oleObj name="Equation" r:id="rId5" imgW="4597400" imgH="73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5778500"/>
                        <a:ext cx="4597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81000" y="2286000"/>
          <a:ext cx="2463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4" name="Equation" r:id="rId3" imgW="2463800" imgH="355600" progId="">
                  <p:embed/>
                </p:oleObj>
              </mc:Choice>
              <mc:Fallback>
                <p:oleObj name="Equation" r:id="rId3" imgW="24638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2463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 for each T in the table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42950" y="5778500"/>
          <a:ext cx="459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5" name="Equation" r:id="rId5" imgW="4597400" imgH="736600" progId="">
                  <p:embed/>
                </p:oleObj>
              </mc:Choice>
              <mc:Fallback>
                <p:oleObj name="Equation" r:id="rId5" imgW="4597400" imgH="73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5778500"/>
                        <a:ext cx="4597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and k in the table</a:t>
            </a: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457200" y="5880100"/>
          <a:ext cx="243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8" name="Equation" r:id="rId3" imgW="2438400" imgH="444500" progId="">
                  <p:embed/>
                </p:oleObj>
              </mc:Choice>
              <mc:Fallback>
                <p:oleObj name="Equation" r:id="rId3" imgW="24384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880100"/>
                        <a:ext cx="2438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3175000" y="5695950"/>
          <a:ext cx="581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9" name="Equation" r:id="rId5" imgW="5816600" imgH="787400" progId="">
                  <p:embed/>
                </p:oleObj>
              </mc:Choice>
              <mc:Fallback>
                <p:oleObj name="Equation" r:id="rId5" imgW="5816600" imgH="78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5695950"/>
                        <a:ext cx="5816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19620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</a:t>
            </a:r>
          </a:p>
        </p:txBody>
      </p:sp>
    </p:spTree>
    <p:extLst>
      <p:ext uri="{BB962C8B-B14F-4D97-AF65-F5344CB8AC3E}">
        <p14:creationId xmlns:p14="http://schemas.microsoft.com/office/powerpoint/2010/main" val="37152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620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and k in the table</a:t>
            </a: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457200" y="5880100"/>
          <a:ext cx="2438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2" name="Equation" r:id="rId3" imgW="2438400" imgH="444500" progId="">
                  <p:embed/>
                </p:oleObj>
              </mc:Choice>
              <mc:Fallback>
                <p:oleObj name="Equation" r:id="rId3" imgW="24384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880100"/>
                        <a:ext cx="2438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3175000" y="5695950"/>
          <a:ext cx="581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3" name="Equation" r:id="rId5" imgW="5816600" imgH="787400" progId="">
                  <p:embed/>
                </p:oleObj>
              </mc:Choice>
              <mc:Fallback>
                <p:oleObj name="Equation" r:id="rId5" imgW="5816600" imgH="78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5695950"/>
                        <a:ext cx="5816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620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F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7030A0"/>
                </a:solidFill>
              </a:rPr>
              <a:t>/–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for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in the table</a:t>
            </a: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355600" y="5816600"/>
          <a:ext cx="4597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8" name="Equation" r:id="rId3" imgW="4597400" imgH="812800" progId="">
                  <p:embed/>
                </p:oleObj>
              </mc:Choice>
              <mc:Fallback>
                <p:oleObj name="Equation" r:id="rId3" imgW="45974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5816600"/>
                        <a:ext cx="4597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286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and k in the table</a:t>
            </a:r>
          </a:p>
        </p:txBody>
      </p:sp>
    </p:spTree>
    <p:extLst>
      <p:ext uri="{BB962C8B-B14F-4D97-AF65-F5344CB8AC3E}">
        <p14:creationId xmlns:p14="http://schemas.microsoft.com/office/powerpoint/2010/main" val="37320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 -Temperature range should cover 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 to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0.85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74320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620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en-US" sz="2000" dirty="0" smtClean="0">
                <a:solidFill>
                  <a:srgbClr val="7030A0"/>
                </a:solidFill>
              </a:rPr>
              <a:t>Calculate k(T)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F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7030A0"/>
                </a:solidFill>
              </a:rPr>
              <a:t>/–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for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in the table</a:t>
            </a: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355600" y="5816600"/>
          <a:ext cx="4597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3" imgW="4597400" imgH="812800" progId="">
                  <p:embed/>
                </p:oleObj>
              </mc:Choice>
              <mc:Fallback>
                <p:oleObj name="Equation" r:id="rId3" imgW="4597400" imgH="81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5816600"/>
                        <a:ext cx="4597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286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en-US" sz="2000" dirty="0" smtClean="0">
                <a:solidFill>
                  <a:srgbClr val="7030A0"/>
                </a:solidFill>
              </a:rPr>
              <a:t>Calculate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each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and k in the table</a:t>
            </a:r>
          </a:p>
        </p:txBody>
      </p:sp>
    </p:spTree>
    <p:extLst>
      <p:ext uri="{BB962C8B-B14F-4D97-AF65-F5344CB8AC3E}">
        <p14:creationId xmlns:p14="http://schemas.microsoft.com/office/powerpoint/2010/main" val="12854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Solve for PFR: </a:t>
            </a: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442720"/>
          <a:ext cx="8534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645920"/>
                <a:gridCol w="1676400"/>
                <a:gridCol w="1798320"/>
                <a:gridCol w="1706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·s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0" dirty="0" smtClean="0"/>
                        <a:t> (mol/dm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·s)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A0</a:t>
                      </a:r>
                      <a:r>
                        <a:rPr lang="en-US" baseline="0" dirty="0" smtClean="0"/>
                        <a:t>/-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A</a:t>
                      </a:r>
                      <a:r>
                        <a:rPr lang="en-US" baseline="-25000" dirty="0" smtClean="0"/>
                        <a:t>  </a:t>
                      </a:r>
                      <a:r>
                        <a:rPr lang="en-US" baseline="0" dirty="0" smtClean="0"/>
                        <a:t>(dm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1" y="4059715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Numeric evaluation by parts:  5-point rule for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interval 0 to 0.8, 2-point rule for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interval from 0.8 to 0.85: 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16095"/>
              </p:ext>
            </p:extLst>
          </p:nvPr>
        </p:nvGraphicFramePr>
        <p:xfrm>
          <a:off x="228600" y="5638800"/>
          <a:ext cx="868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" name="Equation" r:id="rId3" imgW="8686800" imgH="609600" progId="">
                  <p:embed/>
                </p:oleObj>
              </mc:Choice>
              <mc:Fallback>
                <p:oleObj name="Equation" r:id="rId3" imgW="8686800" imgH="60960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8686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76200" y="4699000"/>
          <a:ext cx="6946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" name="Equation" r:id="rId5" imgW="6946900" imgH="812800" progId="">
                  <p:embed/>
                </p:oleObj>
              </mc:Choice>
              <mc:Fallback>
                <p:oleObj name="Equation" r:id="rId5" imgW="6946900" imgH="81280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99000"/>
                        <a:ext cx="6946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467600" y="5232400"/>
          <a:ext cx="144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" name="Equation" r:id="rId7" imgW="1447800" imgH="330200" progId="">
                  <p:embed/>
                </p:oleObj>
              </mc:Choice>
              <mc:Fallback>
                <p:oleObj name="Equation" r:id="rId7" imgW="1447800" imgH="330200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232400"/>
                        <a:ext cx="1447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88200" y="4775200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" name="Equation" r:id="rId9" imgW="1879600" imgH="355600" progId="">
                  <p:embed/>
                </p:oleObj>
              </mc:Choice>
              <mc:Fallback>
                <p:oleObj name="Equation" r:id="rId9" imgW="1879600" imgH="355600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775200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05050"/>
              </p:ext>
            </p:extLst>
          </p:nvPr>
        </p:nvGraphicFramePr>
        <p:xfrm>
          <a:off x="3848100" y="6248400"/>
          <a:ext cx="144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" name="Equation" r:id="rId11" imgW="1447800" imgH="330200" progId="">
                  <p:embed/>
                </p:oleObj>
              </mc:Choice>
              <mc:Fallback>
                <p:oleObj name="Equation" r:id="rId11" imgW="1447800" imgH="330200" progId="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6248400"/>
                        <a:ext cx="1447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07" y="304800"/>
            <a:ext cx="874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For these conditions, what is the max T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that would keep T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≤ 550K at complete conversion?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4175" y="1371600"/>
          <a:ext cx="2743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3" name="Equation" r:id="rId3" imgW="2743200" imgH="1092200" progId="">
                  <p:embed/>
                </p:oleObj>
              </mc:Choice>
              <mc:Fallback>
                <p:oleObj name="Equation" r:id="rId3" imgW="2743200" imgH="1092200" progId="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371600"/>
                        <a:ext cx="27432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11550" y="1574800"/>
          <a:ext cx="214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4" name="Equation" r:id="rId5" imgW="2146300" imgH="685800" progId="">
                  <p:embed/>
                </p:oleObj>
              </mc:Choice>
              <mc:Fallback>
                <p:oleObj name="Equation" r:id="rId5" imgW="2146300" imgH="685800" progId="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1574800"/>
                        <a:ext cx="214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42025" y="161290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5" name="Equation" r:id="rId7" imgW="2717800" imgH="609600" progId="">
                  <p:embed/>
                </p:oleObj>
              </mc:Choice>
              <mc:Fallback>
                <p:oleObj name="Equation" r:id="rId7" imgW="2717800" imgH="609600" progId="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1612900"/>
                        <a:ext cx="2717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00200" y="2743200"/>
          <a:ext cx="3352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6" name="Equation" r:id="rId9" imgW="3352800" imgH="1270000" progId="">
                  <p:embed/>
                </p:oleObj>
              </mc:Choice>
              <mc:Fallback>
                <p:oleObj name="Equation" r:id="rId9" imgW="3352800" imgH="1270000" progId="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3352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035550" y="3217863"/>
          <a:ext cx="251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" name="Equation" r:id="rId11" imgW="2514600" imgH="355600" progId="">
                  <p:embed/>
                </p:oleObj>
              </mc:Choice>
              <mc:Fallback>
                <p:oleObj name="Equation" r:id="rId11" imgW="2514600" imgH="355600" progId="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3217863"/>
                        <a:ext cx="2514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4191000"/>
            <a:ext cx="4661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dirty="0">
                <a:cs typeface="Arial"/>
              </a:rPr>
              <a:t>≤ 550K </a:t>
            </a:r>
            <a:r>
              <a:rPr lang="en-US" sz="2000" dirty="0" smtClean="0">
                <a:cs typeface="Arial"/>
              </a:rPr>
              <a:t>at complete conversion, X</a:t>
            </a:r>
            <a:r>
              <a:rPr lang="en-US" sz="2000" baseline="-25000" dirty="0" smtClean="0">
                <a:cs typeface="Arial"/>
              </a:rPr>
              <a:t>A</a:t>
            </a:r>
            <a:r>
              <a:rPr lang="en-US" sz="2000" dirty="0" smtClean="0">
                <a:cs typeface="Arial"/>
              </a:rPr>
              <a:t>=1:</a:t>
            </a:r>
            <a:endParaRPr lang="en-US" sz="2000" dirty="0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438400" y="4864100"/>
          <a:ext cx="236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" name="Equation" r:id="rId13" imgW="2362200" imgH="355600" progId="">
                  <p:embed/>
                </p:oleObj>
              </mc:Choice>
              <mc:Fallback>
                <p:oleObj name="Equation" r:id="rId13" imgW="2362200" imgH="35560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64100"/>
                        <a:ext cx="2362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257800" y="487680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9" name="Equation" r:id="rId15" imgW="1498600" imgH="330200" progId="">
                  <p:embed/>
                </p:oleObj>
              </mc:Choice>
              <mc:Fallback>
                <p:oleObj name="Equation" r:id="rId15" imgW="1498600" imgH="330200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76800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15552" y="5562600"/>
            <a:ext cx="1912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is 350K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Multiple Steady States in CSTR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Plot of X</a:t>
            </a:r>
            <a:r>
              <a:rPr lang="en-US" sz="2000" baseline="-25000" dirty="0" smtClean="0"/>
              <a:t>A,EB </a:t>
            </a:r>
            <a:r>
              <a:rPr lang="en-US" sz="2000" dirty="0" err="1" smtClean="0"/>
              <a:t>vs</a:t>
            </a:r>
            <a:r>
              <a:rPr lang="en-US" sz="2000" dirty="0" smtClean="0"/>
              <a:t> T and X</a:t>
            </a:r>
            <a:r>
              <a:rPr lang="en-US" sz="2000" baseline="-25000" dirty="0" smtClean="0"/>
              <a:t>A,MB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/>
              <a:t>Intersections are the T and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that satisfy both mass balance (MB) &amp; energy balance (EB) equations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u="sng" dirty="0" smtClean="0"/>
              <a:t>Each intersection is a steady state</a:t>
            </a:r>
            <a:r>
              <a:rPr lang="en-US" sz="2000" dirty="0" smtClean="0"/>
              <a:t> (temperature &amp; conversion)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Multiple sets of conditions are possible for the same reaction in the same reactor with the same inlet conditions!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90500" y="1066800"/>
          <a:ext cx="8763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>
            <a:off x="1129349" y="3851564"/>
            <a:ext cx="306324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46074" y="3896490"/>
            <a:ext cx="91440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33572" y="3362862"/>
            <a:ext cx="1115568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143000" y="2829791"/>
            <a:ext cx="3735388" cy="158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6258448" y="16764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X</a:t>
            </a:r>
            <a:r>
              <a:rPr lang="en-US" sz="2000" baseline="-25000" dirty="0" smtClean="0"/>
              <a:t>A,MB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291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7801" y="2190690"/>
            <a:ext cx="774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Need to find where G(T)=R(T) for T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= 450K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00" y="2743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Put R(T) &amp; G(T) in terms of constants in the problem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Plot R(T) 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T and G(T) </a:t>
            </a:r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r>
              <a:rPr lang="en-US" sz="2400" dirty="0" smtClean="0">
                <a:solidFill>
                  <a:srgbClr val="0000FF"/>
                </a:solidFill>
              </a:rPr>
              <a:t> T on the same graph &amp; find where they intersect</a:t>
            </a:r>
          </a:p>
        </p:txBody>
      </p:sp>
      <p:graphicFrame>
        <p:nvGraphicFramePr>
          <p:cNvPr id="563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89441"/>
              </p:ext>
            </p:extLst>
          </p:nvPr>
        </p:nvGraphicFramePr>
        <p:xfrm>
          <a:off x="974725" y="4418013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2" name="Equation" r:id="rId3" imgW="2920680" imgH="380880" progId="Equation.DSMT4">
                  <p:embed/>
                </p:oleObj>
              </mc:Choice>
              <mc:Fallback>
                <p:oleObj name="Equation" r:id="rId3" imgW="292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418013"/>
                        <a:ext cx="2917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5400675" y="4684712"/>
          <a:ext cx="2600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3" name="Equation" r:id="rId5" imgW="2603160" imgH="761760" progId="Equation.DSMT4">
                  <p:embed/>
                </p:oleObj>
              </mc:Choice>
              <mc:Fallback>
                <p:oleObj name="Equation" r:id="rId5" imgW="2603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684712"/>
                        <a:ext cx="2600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853277"/>
              </p:ext>
            </p:extLst>
          </p:nvPr>
        </p:nvGraphicFramePr>
        <p:xfrm>
          <a:off x="819150" y="5065713"/>
          <a:ext cx="17510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4" name="Equation" r:id="rId7" imgW="1752480" imgH="368280" progId="Equation.DSMT4">
                  <p:embed/>
                </p:oleObj>
              </mc:Choice>
              <mc:Fallback>
                <p:oleObj name="Equation" r:id="rId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5065713"/>
                        <a:ext cx="17510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71175"/>
              </p:ext>
            </p:extLst>
          </p:nvPr>
        </p:nvGraphicFramePr>
        <p:xfrm>
          <a:off x="2778125" y="4938713"/>
          <a:ext cx="15652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5" name="Equation" r:id="rId9" imgW="1562040" imgH="622080" progId="Equation.DSMT4">
                  <p:embed/>
                </p:oleObj>
              </mc:Choice>
              <mc:Fallback>
                <p:oleObj name="Equation" r:id="rId9" imgW="15620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4938713"/>
                        <a:ext cx="156527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6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32788"/>
              </p:ext>
            </p:extLst>
          </p:nvPr>
        </p:nvGraphicFramePr>
        <p:xfrm>
          <a:off x="898525" y="2743200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86" name="Equation" r:id="rId3" imgW="2920680" imgH="380880" progId="Equation.DSMT4">
                  <p:embed/>
                </p:oleObj>
              </mc:Choice>
              <mc:Fallback>
                <p:oleObj name="Equation" r:id="rId3" imgW="292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743200"/>
                        <a:ext cx="2917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64631"/>
              </p:ext>
            </p:extLst>
          </p:nvPr>
        </p:nvGraphicFramePr>
        <p:xfrm>
          <a:off x="4325938" y="2794000"/>
          <a:ext cx="17510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87" name="Equation" r:id="rId5" imgW="1752480" imgH="368280" progId="Equation.DSMT4">
                  <p:embed/>
                </p:oleObj>
              </mc:Choice>
              <mc:Fallback>
                <p:oleObj name="Equation" r:id="rId5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2794000"/>
                        <a:ext cx="17510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68644"/>
              </p:ext>
            </p:extLst>
          </p:nvPr>
        </p:nvGraphicFramePr>
        <p:xfrm>
          <a:off x="6296025" y="2628900"/>
          <a:ext cx="15652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88" name="Equation" r:id="rId7" imgW="1562040" imgH="622080" progId="Equation.DSMT4">
                  <p:embed/>
                </p:oleObj>
              </mc:Choice>
              <mc:Fallback>
                <p:oleObj name="Equation" r:id="rId7" imgW="15620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2628900"/>
                        <a:ext cx="15652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038600"/>
            <a:ext cx="648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0000FF"/>
                </a:solidFill>
              </a:rPr>
              <a:t> in terms of constants from the problem statement:</a:t>
            </a:r>
          </a:p>
        </p:txBody>
      </p:sp>
      <p:graphicFrame>
        <p:nvGraphicFramePr>
          <p:cNvPr id="22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24335"/>
              </p:ext>
            </p:extLst>
          </p:nvPr>
        </p:nvGraphicFramePr>
        <p:xfrm>
          <a:off x="1889125" y="4584700"/>
          <a:ext cx="1319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89" name="Equation" r:id="rId9" imgW="1320480" imgH="723600" progId="Equation.DSMT4">
                  <p:embed/>
                </p:oleObj>
              </mc:Choice>
              <mc:Fallback>
                <p:oleObj name="Equation" r:id="rId9" imgW="13204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584700"/>
                        <a:ext cx="13192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43393"/>
              </p:ext>
            </p:extLst>
          </p:nvPr>
        </p:nvGraphicFramePr>
        <p:xfrm>
          <a:off x="63500" y="3352800"/>
          <a:ext cx="161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0" name="Equation" r:id="rId11" imgW="1612800" imgH="685800" progId="Equation.DSMT4">
                  <p:embed/>
                </p:oleObj>
              </mc:Choice>
              <mc:Fallback>
                <p:oleObj name="Equation" r:id="rId11" imgW="1612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3352800"/>
                        <a:ext cx="1612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32664"/>
              </p:ext>
            </p:extLst>
          </p:nvPr>
        </p:nvGraphicFramePr>
        <p:xfrm>
          <a:off x="1744663" y="3538538"/>
          <a:ext cx="2705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1" name="Equation" r:id="rId13" imgW="2705040" imgH="368280" progId="Equation.DSMT4">
                  <p:embed/>
                </p:oleObj>
              </mc:Choice>
              <mc:Fallback>
                <p:oleObj name="Equation" r:id="rId13" imgW="2705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538538"/>
                        <a:ext cx="27051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49886"/>
              </p:ext>
            </p:extLst>
          </p:nvPr>
        </p:nvGraphicFramePr>
        <p:xfrm>
          <a:off x="2590800" y="190500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2" name="Equation" r:id="rId15" imgW="1333440" imgH="253800" progId="Equation.DSMT4">
                  <p:embed/>
                </p:oleObj>
              </mc:Choice>
              <mc:Fallback>
                <p:oleObj name="Equation" r:id="rId15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1333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5800" y="182880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= inert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0200" y="781005"/>
            <a:ext cx="6324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98788"/>
              </p:ext>
            </p:extLst>
          </p:nvPr>
        </p:nvGraphicFramePr>
        <p:xfrm>
          <a:off x="6159500" y="3375025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3" name="Equation" r:id="rId17" imgW="2895480" imgH="609480" progId="Equation.DSMT4">
                  <p:embed/>
                </p:oleObj>
              </mc:Choice>
              <mc:Fallback>
                <p:oleObj name="Equation" r:id="rId17" imgW="2895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3375025"/>
                        <a:ext cx="289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95800" y="3451225"/>
            <a:ext cx="1524000" cy="360363"/>
            <a:chOff x="4843749" y="4441825"/>
            <a:chExt cx="1524000" cy="3603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372928"/>
                </p:ext>
              </p:extLst>
            </p:nvPr>
          </p:nvGraphicFramePr>
          <p:xfrm>
            <a:off x="4918362" y="4441825"/>
            <a:ext cx="1320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94" name="Equation" r:id="rId19" imgW="1320480" imgH="330120" progId="Equation.DSMT4">
                    <p:embed/>
                  </p:oleObj>
                </mc:Choice>
                <mc:Fallback>
                  <p:oleObj name="Equation" r:id="rId19" imgW="13204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8362" y="4441825"/>
                          <a:ext cx="1320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>
              <a:off x="4843749" y="4800600"/>
              <a:ext cx="1524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5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05846"/>
              </p:ext>
            </p:extLst>
          </p:nvPr>
        </p:nvGraphicFramePr>
        <p:xfrm>
          <a:off x="3270250" y="4446588"/>
          <a:ext cx="28908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5" name="Equation" r:id="rId21" imgW="2895480" imgH="990360" progId="Equation.DSMT4">
                  <p:embed/>
                </p:oleObj>
              </mc:Choice>
              <mc:Fallback>
                <p:oleObj name="Equation" r:id="rId21" imgW="28954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4446588"/>
                        <a:ext cx="2890838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35691"/>
              </p:ext>
            </p:extLst>
          </p:nvPr>
        </p:nvGraphicFramePr>
        <p:xfrm>
          <a:off x="6318250" y="4654550"/>
          <a:ext cx="927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6" name="Equation" r:id="rId23" imgW="927000" imgH="253800" progId="Equation.DSMT4">
                  <p:embed/>
                </p:oleObj>
              </mc:Choice>
              <mc:Fallback>
                <p:oleObj name="Equation" r:id="rId23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4654550"/>
                        <a:ext cx="927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1000" y="2209800"/>
            <a:ext cx="872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R(T) in terms of constants in the problem statement, starting with C</a:t>
            </a:r>
            <a:r>
              <a:rPr lang="en-US" sz="2000" baseline="-25000" dirty="0" smtClean="0">
                <a:solidFill>
                  <a:srgbClr val="0000FF"/>
                </a:solidFill>
              </a:rPr>
              <a:t>P0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49445"/>
              </p:ext>
            </p:extLst>
          </p:nvPr>
        </p:nvGraphicFramePr>
        <p:xfrm>
          <a:off x="1233488" y="5886450"/>
          <a:ext cx="15652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7" name="Equation" r:id="rId25" imgW="1562040" imgH="622080" progId="Equation.DSMT4">
                  <p:embed/>
                </p:oleObj>
              </mc:Choice>
              <mc:Fallback>
                <p:oleObj name="Equation" r:id="rId25" imgW="15620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5886450"/>
                        <a:ext cx="15652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84532" y="5486400"/>
            <a:ext cx="6306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Put T</a:t>
            </a:r>
            <a:r>
              <a:rPr lang="en-US" sz="2000" baseline="-25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in terms of constants in the problem statement:</a:t>
            </a: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87472"/>
              </p:ext>
            </p:extLst>
          </p:nvPr>
        </p:nvGraphicFramePr>
        <p:xfrm>
          <a:off x="3357563" y="5862638"/>
          <a:ext cx="27368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8" name="Equation" r:id="rId27" imgW="2730240" imgH="647640" progId="Equation.DSMT4">
                  <p:embed/>
                </p:oleObj>
              </mc:Choice>
              <mc:Fallback>
                <p:oleObj name="Equation" r:id="rId27" imgW="27302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862638"/>
                        <a:ext cx="273685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38463"/>
              </p:ext>
            </p:extLst>
          </p:nvPr>
        </p:nvGraphicFramePr>
        <p:xfrm>
          <a:off x="6657975" y="6045200"/>
          <a:ext cx="15017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9" name="Equation" r:id="rId29" imgW="1498320" imgH="330120" progId="Equation.DSMT4">
                  <p:embed/>
                </p:oleObj>
              </mc:Choice>
              <mc:Fallback>
                <p:oleObj name="Equation" r:id="rId29" imgW="1498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6045200"/>
                        <a:ext cx="15017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6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6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6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4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9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9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Find steady state temp [G(T)=R(T) ] for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= 450K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449509"/>
              </p:ext>
            </p:extLst>
          </p:nvPr>
        </p:nvGraphicFramePr>
        <p:xfrm>
          <a:off x="527050" y="2781300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4" name="Equation" r:id="rId3" imgW="2920680" imgH="380880" progId="Equation.DSMT4">
                  <p:embed/>
                </p:oleObj>
              </mc:Choice>
              <mc:Fallback>
                <p:oleObj name="Equation" r:id="rId3" imgW="292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781300"/>
                        <a:ext cx="2917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23728"/>
              </p:ext>
            </p:extLst>
          </p:nvPr>
        </p:nvGraphicFramePr>
        <p:xfrm>
          <a:off x="6284383" y="2851944"/>
          <a:ext cx="60801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5" name="Equation" r:id="rId5" imgW="609480" imgH="241200" progId="Equation.DSMT4">
                  <p:embed/>
                </p:oleObj>
              </mc:Choice>
              <mc:Fallback>
                <p:oleObj name="Equation" r:id="rId5" imgW="60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383" y="2851944"/>
                        <a:ext cx="608012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00240"/>
              </p:ext>
            </p:extLst>
          </p:nvPr>
        </p:nvGraphicFramePr>
        <p:xfrm>
          <a:off x="7413625" y="2806700"/>
          <a:ext cx="1182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6" name="Equation" r:id="rId7" imgW="1180800" imgH="330120" progId="Equation.DSMT4">
                  <p:embed/>
                </p:oleObj>
              </mc:Choice>
              <mc:Fallback>
                <p:oleObj name="Equation" r:id="rId7" imgW="11808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2806700"/>
                        <a:ext cx="1182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590800" y="196209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7" name="Equation" r:id="rId9" imgW="1333440" imgH="253800" progId="Equation.DSMT4">
                  <p:embed/>
                </p:oleObj>
              </mc:Choice>
              <mc:Fallback>
                <p:oleObj name="Equation" r:id="rId9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62090"/>
                        <a:ext cx="1333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5800" y="188589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= inert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3276600"/>
            <a:ext cx="289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 into R(T):</a:t>
            </a:r>
          </a:p>
        </p:txBody>
      </p:sp>
      <p:graphicFrame>
        <p:nvGraphicFramePr>
          <p:cNvPr id="553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50222"/>
              </p:ext>
            </p:extLst>
          </p:nvPr>
        </p:nvGraphicFramePr>
        <p:xfrm>
          <a:off x="984250" y="3733800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8" name="Equation" r:id="rId11" imgW="2920680" imgH="380880" progId="Equation.DSMT4">
                  <p:embed/>
                </p:oleObj>
              </mc:Choice>
              <mc:Fallback>
                <p:oleObj name="Equation" r:id="rId11" imgW="292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3733800"/>
                        <a:ext cx="2917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07733"/>
              </p:ext>
            </p:extLst>
          </p:nvPr>
        </p:nvGraphicFramePr>
        <p:xfrm>
          <a:off x="4032250" y="3581400"/>
          <a:ext cx="4122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9" name="Equation" r:id="rId13" imgW="4127400" imgH="609480" progId="Equation.DSMT4">
                  <p:embed/>
                </p:oleObj>
              </mc:Choice>
              <mc:Fallback>
                <p:oleObj name="Equation" r:id="rId13" imgW="41274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581400"/>
                        <a:ext cx="41227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01832"/>
              </p:ext>
            </p:extLst>
          </p:nvPr>
        </p:nvGraphicFramePr>
        <p:xfrm>
          <a:off x="3959225" y="2667000"/>
          <a:ext cx="1803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0" name="Equation" r:id="rId15" imgW="1803240" imgH="609480" progId="Equation.DSMT4">
                  <p:embed/>
                </p:oleObj>
              </mc:Choice>
              <mc:Fallback>
                <p:oleObj name="Equation" r:id="rId15" imgW="1803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667000"/>
                        <a:ext cx="1803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2"/>
          <p:cNvGraphicFramePr>
            <a:graphicFrameLocks noChangeAspect="1"/>
          </p:cNvGraphicFramePr>
          <p:nvPr/>
        </p:nvGraphicFramePr>
        <p:xfrm>
          <a:off x="2598738" y="4343400"/>
          <a:ext cx="3946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81" name="Equation" r:id="rId17" imgW="3949560" imgH="609480" progId="Equation.DSMT4">
                  <p:embed/>
                </p:oleObj>
              </mc:Choice>
              <mc:Fallback>
                <p:oleObj name="Equation" r:id="rId17" imgW="39495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4343400"/>
                        <a:ext cx="39465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3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9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Find steady state temp [G(T)=R(T) ] for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= 450K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24000" y="196209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8" name="Equation" r:id="rId3" imgW="1333440" imgH="253800" progId="Equation.DSMT4">
                  <p:embed/>
                </p:oleObj>
              </mc:Choice>
              <mc:Fallback>
                <p:oleObj name="Equation" r:id="rId3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62090"/>
                        <a:ext cx="1333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29000" y="188589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= inert</a:t>
            </a:r>
          </a:p>
        </p:txBody>
      </p:sp>
      <p:graphicFrame>
        <p:nvGraphicFramePr>
          <p:cNvPr id="55315" name="Object 2"/>
          <p:cNvGraphicFramePr>
            <a:graphicFrameLocks noChangeAspect="1"/>
          </p:cNvGraphicFramePr>
          <p:nvPr/>
        </p:nvGraphicFramePr>
        <p:xfrm>
          <a:off x="457200" y="2667000"/>
          <a:ext cx="36417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9" name="Equation" r:id="rId5" imgW="3644640" imgH="609480" progId="Equation.DSMT4">
                  <p:embed/>
                </p:oleObj>
              </mc:Choice>
              <mc:Fallback>
                <p:oleObj name="Equation" r:id="rId5" imgW="364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6417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600" y="3352800"/>
            <a:ext cx="7423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Now put </a:t>
            </a:r>
            <a:r>
              <a:rPr lang="en-US" sz="2000" dirty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(T) in terms of constants from the problem statement:</a:t>
            </a:r>
          </a:p>
        </p:txBody>
      </p:sp>
      <p:graphicFrame>
        <p:nvGraphicFramePr>
          <p:cNvPr id="553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54473"/>
              </p:ext>
            </p:extLst>
          </p:nvPr>
        </p:nvGraphicFramePr>
        <p:xfrm>
          <a:off x="1511300" y="3810000"/>
          <a:ext cx="2625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0" name="Equation" r:id="rId7" imgW="2628720" imgH="761760" progId="Equation.DSMT4">
                  <p:embed/>
                </p:oleObj>
              </mc:Choice>
              <mc:Fallback>
                <p:oleObj name="Equation" r:id="rId7" imgW="2628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810000"/>
                        <a:ext cx="26257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12783"/>
              </p:ext>
            </p:extLst>
          </p:nvPr>
        </p:nvGraphicFramePr>
        <p:xfrm>
          <a:off x="4565650" y="4191000"/>
          <a:ext cx="1168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1" name="Equation" r:id="rId9" imgW="1168200" imgH="330120" progId="Equation.DSMT4">
                  <p:embed/>
                </p:oleObj>
              </mc:Choice>
              <mc:Fallback>
                <p:oleObj name="Equation" r:id="rId9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191000"/>
                        <a:ext cx="1168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0" y="38100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Rate law: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9800" y="38100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Stoichiometry: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1788"/>
              </p:ext>
            </p:extLst>
          </p:nvPr>
        </p:nvGraphicFramePr>
        <p:xfrm>
          <a:off x="6013450" y="4165600"/>
          <a:ext cx="207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2" name="Equation" r:id="rId11" imgW="2070000" imgH="355320" progId="Equation.DSMT4">
                  <p:embed/>
                </p:oleObj>
              </mc:Choice>
              <mc:Fallback>
                <p:oleObj name="Equation" r:id="rId11" imgW="2070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165600"/>
                        <a:ext cx="2070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50550"/>
              </p:ext>
            </p:extLst>
          </p:nvPr>
        </p:nvGraphicFramePr>
        <p:xfrm>
          <a:off x="444500" y="4749800"/>
          <a:ext cx="254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3" name="Equation" r:id="rId13" imgW="2539800" imgH="761760" progId="Equation.DSMT4">
                  <p:embed/>
                </p:oleObj>
              </mc:Choice>
              <mc:Fallback>
                <p:oleObj name="Equation" r:id="rId13" imgW="25398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749800"/>
                        <a:ext cx="2540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10446"/>
              </p:ext>
            </p:extLst>
          </p:nvPr>
        </p:nvGraphicFramePr>
        <p:xfrm>
          <a:off x="3416300" y="4648200"/>
          <a:ext cx="547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4" name="Equation" r:id="rId15" imgW="5473440" imgH="965160" progId="Equation.DSMT4">
                  <p:embed/>
                </p:oleObj>
              </mc:Choice>
              <mc:Fallback>
                <p:oleObj name="Equation" r:id="rId15" imgW="54734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648200"/>
                        <a:ext cx="547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93142"/>
              </p:ext>
            </p:extLst>
          </p:nvPr>
        </p:nvGraphicFramePr>
        <p:xfrm>
          <a:off x="1752600" y="5791200"/>
          <a:ext cx="6515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05" name="Equation" r:id="rId17" imgW="6514920" imgH="736560" progId="Equation.DSMT4">
                  <p:embed/>
                </p:oleObj>
              </mc:Choice>
              <mc:Fallback>
                <p:oleObj name="Equation" r:id="rId17" imgW="65149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91200"/>
                        <a:ext cx="65151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8600" y="591820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Combine:</a:t>
            </a:r>
          </a:p>
        </p:txBody>
      </p:sp>
    </p:spTree>
    <p:extLst>
      <p:ext uri="{BB962C8B-B14F-4D97-AF65-F5344CB8AC3E}">
        <p14:creationId xmlns:p14="http://schemas.microsoft.com/office/powerpoint/2010/main" val="36701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9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Find steady state temp [G(T)=R(T) ] for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= 450K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24000" y="196209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0" name="Equation" r:id="rId3" imgW="1333440" imgH="253800" progId="Equation.DSMT4">
                  <p:embed/>
                </p:oleObj>
              </mc:Choice>
              <mc:Fallback>
                <p:oleObj name="Equation" r:id="rId3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62090"/>
                        <a:ext cx="1333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29000" y="188589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= inert</a:t>
            </a:r>
          </a:p>
        </p:txBody>
      </p:sp>
      <p:graphicFrame>
        <p:nvGraphicFramePr>
          <p:cNvPr id="55315" name="Object 2"/>
          <p:cNvGraphicFramePr>
            <a:graphicFrameLocks noChangeAspect="1"/>
          </p:cNvGraphicFramePr>
          <p:nvPr/>
        </p:nvGraphicFramePr>
        <p:xfrm>
          <a:off x="457200" y="2667000"/>
          <a:ext cx="36417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1" name="Equation" r:id="rId5" imgW="3644640" imgH="609480" progId="Equation.DSMT4">
                  <p:embed/>
                </p:oleObj>
              </mc:Choice>
              <mc:Fallback>
                <p:oleObj name="Equation" r:id="rId5" imgW="364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6417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600" y="3352800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rate law into G(T) &amp; simplify:</a:t>
            </a:r>
          </a:p>
        </p:txBody>
      </p:sp>
      <p:graphicFrame>
        <p:nvGraphicFramePr>
          <p:cNvPr id="553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22316"/>
              </p:ext>
            </p:extLst>
          </p:nvPr>
        </p:nvGraphicFramePr>
        <p:xfrm>
          <a:off x="5245100" y="2667000"/>
          <a:ext cx="2625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2" name="Equation" r:id="rId7" imgW="2628720" imgH="761760" progId="Equation.DSMT4">
                  <p:embed/>
                </p:oleObj>
              </mc:Choice>
              <mc:Fallback>
                <p:oleObj name="Equation" r:id="rId7" imgW="2628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26257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46116"/>
              </p:ext>
            </p:extLst>
          </p:nvPr>
        </p:nvGraphicFramePr>
        <p:xfrm>
          <a:off x="673100" y="3797300"/>
          <a:ext cx="77612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3" name="Equation" r:id="rId9" imgW="7772400" imgH="1523880" progId="Equation.DSMT4">
                  <p:embed/>
                </p:oleObj>
              </mc:Choice>
              <mc:Fallback>
                <p:oleObj name="Equation" r:id="rId9" imgW="77724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797300"/>
                        <a:ext cx="77612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6629400" y="4114800"/>
            <a:ext cx="4572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9200" y="4648200"/>
            <a:ext cx="4572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21303"/>
              </p:ext>
            </p:extLst>
          </p:nvPr>
        </p:nvGraphicFramePr>
        <p:xfrm>
          <a:off x="804863" y="5740400"/>
          <a:ext cx="74580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4" name="Equation" r:id="rId11" imgW="7467480" imgH="812520" progId="Equation.DSMT4">
                  <p:embed/>
                </p:oleObj>
              </mc:Choice>
              <mc:Fallback>
                <p:oleObj name="Equation" r:id="rId11" imgW="74674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5740400"/>
                        <a:ext cx="74580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400910"/>
              </p:ext>
            </p:extLst>
          </p:nvPr>
        </p:nvGraphicFramePr>
        <p:xfrm>
          <a:off x="3733800" y="4953000"/>
          <a:ext cx="72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5" name="Equation" r:id="rId13" imgW="723600" imgH="685800" progId="Equation.DSMT4">
                  <p:embed/>
                </p:oleObj>
              </mc:Choice>
              <mc:Fallback>
                <p:oleObj name="Equation" r:id="rId13" imgW="723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53000"/>
                        <a:ext cx="723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0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order irreversible reaction A(l) </a:t>
            </a:r>
            <a:r>
              <a:rPr lang="en-US" sz="2000" dirty="0" smtClean="0">
                <a:latin typeface="Meiryo"/>
                <a:ea typeface="Meiryo"/>
              </a:rPr>
              <a:t>→ </a:t>
            </a:r>
            <a:r>
              <a:rPr lang="en-US" sz="2000" dirty="0" smtClean="0">
                <a:ea typeface="Meiryo"/>
              </a:rPr>
              <a:t>B(l) is carried out in a jacketed CSTR.  The feed contains A and an inert liquid in </a:t>
            </a:r>
            <a:r>
              <a:rPr lang="en-US" sz="2000" dirty="0" err="1" smtClean="0">
                <a:ea typeface="Meiryo"/>
              </a:rPr>
              <a:t>equimolar</a:t>
            </a:r>
            <a:r>
              <a:rPr lang="en-US" sz="2000" dirty="0" smtClean="0">
                <a:ea typeface="Meiryo"/>
              </a:rPr>
              <a:t> amounts, where F</a:t>
            </a:r>
            <a:r>
              <a:rPr lang="en-US" sz="2000" baseline="-25000" dirty="0" smtClean="0">
                <a:ea typeface="Meiryo"/>
              </a:rPr>
              <a:t>A0</a:t>
            </a:r>
            <a:r>
              <a:rPr lang="en-US" sz="2000" dirty="0" smtClean="0">
                <a:ea typeface="Meiryo"/>
              </a:rPr>
              <a:t> = 80 mol/min.  What is the reactor temp when the inlet temp T</a:t>
            </a:r>
            <a:r>
              <a:rPr lang="en-US" sz="2000" baseline="-25000" dirty="0" smtClean="0">
                <a:ea typeface="Meiryo"/>
              </a:rPr>
              <a:t>0</a:t>
            </a:r>
            <a:r>
              <a:rPr lang="en-US" sz="2000" dirty="0" smtClean="0">
                <a:ea typeface="Meiryo"/>
              </a:rPr>
              <a:t> is 450K?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" y="1151692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UA= 8000 </a:t>
            </a:r>
            <a:r>
              <a:rPr lang="en-US" sz="1900" dirty="0" err="1" smtClean="0"/>
              <a:t>cal</a:t>
            </a:r>
            <a:r>
              <a:rPr lang="en-US" sz="1900" dirty="0" smtClean="0"/>
              <a:t>/</a:t>
            </a:r>
            <a:r>
              <a:rPr lang="en-US" sz="1900" dirty="0" err="1" smtClean="0"/>
              <a:t>min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r>
              <a:rPr lang="en-US" sz="1900" dirty="0" smtClean="0">
                <a:latin typeface="Arial"/>
                <a:cs typeface="Arial"/>
              </a:rPr>
              <a:t>    T</a:t>
            </a:r>
            <a:r>
              <a:rPr lang="en-US" sz="1900" baseline="-25000" dirty="0" smtClean="0">
                <a:latin typeface="Arial"/>
                <a:cs typeface="Arial"/>
              </a:rPr>
              <a:t>a</a:t>
            </a:r>
            <a:r>
              <a:rPr lang="en-US" sz="1900" dirty="0" smtClean="0">
                <a:latin typeface="Arial"/>
                <a:cs typeface="Arial"/>
              </a:rPr>
              <a:t>= 300K    </a:t>
            </a:r>
            <a:r>
              <a:rPr lang="en-US" sz="1900" dirty="0" smtClean="0">
                <a:latin typeface="Symbol" pitchFamily="18" charset="2"/>
                <a:cs typeface="Arial"/>
              </a:rPr>
              <a:t>D</a:t>
            </a:r>
            <a:r>
              <a:rPr lang="en-US" sz="1900" dirty="0" smtClean="0">
                <a:cs typeface="Arial"/>
              </a:rPr>
              <a:t>H</a:t>
            </a:r>
            <a:r>
              <a:rPr lang="en-US" sz="1900" baseline="-25000" dirty="0" smtClean="0">
                <a:cs typeface="Arial"/>
              </a:rPr>
              <a:t>RX</a:t>
            </a:r>
            <a:r>
              <a:rPr lang="en-US" sz="1900" dirty="0" smtClean="0">
                <a:cs typeface="Arial"/>
              </a:rPr>
              <a:t>=-7500 cal/</a:t>
            </a:r>
            <a:r>
              <a:rPr lang="en-US" sz="1900" dirty="0" smtClean="0">
                <a:latin typeface="Arial"/>
                <a:cs typeface="Arial"/>
              </a:rPr>
              <a:t>mol   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pA</a:t>
            </a:r>
            <a:r>
              <a:rPr lang="en-US" sz="1900" dirty="0" smtClean="0">
                <a:cs typeface="Arial"/>
              </a:rPr>
              <a:t> = </a:t>
            </a:r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pB</a:t>
            </a:r>
            <a:r>
              <a:rPr lang="en-US" sz="1900" dirty="0" smtClean="0">
                <a:cs typeface="Arial"/>
              </a:rPr>
              <a:t> =20 cal/</a:t>
            </a:r>
            <a:r>
              <a:rPr lang="en-US" sz="1900" dirty="0" err="1" smtClean="0">
                <a:cs typeface="Arial"/>
              </a:rPr>
              <a:t>mol</a:t>
            </a:r>
            <a:r>
              <a:rPr lang="en-US" sz="1900" dirty="0" err="1" smtClean="0">
                <a:latin typeface="Arial"/>
                <a:cs typeface="Arial"/>
              </a:rPr>
              <a:t>·K</a:t>
            </a:r>
            <a:endParaRPr lang="en-US" sz="1900" dirty="0" smtClean="0">
              <a:latin typeface="Arial"/>
              <a:cs typeface="Arial"/>
            </a:endParaRPr>
          </a:p>
          <a:p>
            <a:pPr algn="ctr"/>
            <a:r>
              <a:rPr lang="en-US" sz="1900" dirty="0" err="1" smtClean="0">
                <a:cs typeface="Arial"/>
              </a:rPr>
              <a:t>C</a:t>
            </a:r>
            <a:r>
              <a:rPr lang="en-US" sz="1900" baseline="-25000" dirty="0" err="1" smtClean="0">
                <a:cs typeface="Arial"/>
              </a:rPr>
              <a:t>pi</a:t>
            </a:r>
            <a:r>
              <a:rPr lang="en-US" sz="1900" dirty="0" smtClean="0">
                <a:cs typeface="Arial"/>
              </a:rPr>
              <a:t> =30 cal/</a:t>
            </a:r>
            <a:r>
              <a:rPr lang="en-US" sz="1900" dirty="0" err="1" smtClean="0">
                <a:cs typeface="Arial"/>
              </a:rPr>
              <a:t>mol·K</a:t>
            </a:r>
            <a:r>
              <a:rPr lang="en-US" sz="1900" dirty="0" smtClean="0">
                <a:cs typeface="Arial"/>
              </a:rPr>
              <a:t>    </a:t>
            </a:r>
            <a:r>
              <a:rPr lang="en-US" sz="1900" dirty="0" smtClean="0">
                <a:latin typeface="Symbol" pitchFamily="18" charset="2"/>
                <a:cs typeface="Arial"/>
              </a:rPr>
              <a:t>t</a:t>
            </a:r>
            <a:r>
              <a:rPr lang="en-US" sz="1900" dirty="0" smtClean="0">
                <a:cs typeface="Arial"/>
              </a:rPr>
              <a:t>=100 min    E=40,000 cal/mol    k=6.6 x 10</a:t>
            </a:r>
            <a:r>
              <a:rPr lang="en-US" sz="1900" baseline="30000" dirty="0" smtClean="0">
                <a:cs typeface="Arial"/>
              </a:rPr>
              <a:t>-3</a:t>
            </a:r>
            <a:r>
              <a:rPr lang="en-US" sz="1900" dirty="0" smtClean="0">
                <a:cs typeface="Arial"/>
              </a:rPr>
              <a:t> min</a:t>
            </a:r>
            <a:r>
              <a:rPr lang="en-US" sz="1900" baseline="30000" dirty="0" smtClean="0">
                <a:cs typeface="Arial"/>
              </a:rPr>
              <a:t>-1</a:t>
            </a:r>
            <a:r>
              <a:rPr lang="en-US" sz="1900" dirty="0" smtClean="0">
                <a:cs typeface="Arial"/>
              </a:rPr>
              <a:t> at 350K</a:t>
            </a: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228910"/>
            <a:ext cx="899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Steady state temp [G(T)=R(T) ] for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= 450K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017985"/>
              </p:ext>
            </p:extLst>
          </p:nvPr>
        </p:nvGraphicFramePr>
        <p:xfrm>
          <a:off x="1524000" y="190500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6" name="Equation" r:id="rId3" imgW="1333440" imgH="253800" progId="Equation.DSMT4">
                  <p:embed/>
                </p:oleObj>
              </mc:Choice>
              <mc:Fallback>
                <p:oleObj name="Equation" r:id="rId3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1333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29000" y="182880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= inert</a:t>
            </a:r>
          </a:p>
        </p:txBody>
      </p:sp>
      <p:graphicFrame>
        <p:nvGraphicFramePr>
          <p:cNvPr id="5837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229249"/>
              </p:ext>
            </p:extLst>
          </p:nvPr>
        </p:nvGraphicFramePr>
        <p:xfrm>
          <a:off x="117475" y="2590800"/>
          <a:ext cx="89074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7" name="Equation" r:id="rId5" imgW="9359640" imgH="812520" progId="Equation.DSMT4">
                  <p:embed/>
                </p:oleObj>
              </mc:Choice>
              <mc:Fallback>
                <p:oleObj name="Equation" r:id="rId5" imgW="9359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590800"/>
                        <a:ext cx="89074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3395332"/>
            <a:ext cx="799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so can be solved with Polymath nonlinear equation solver:</a:t>
            </a:r>
          </a:p>
        </p:txBody>
      </p:sp>
      <p:graphicFrame>
        <p:nvGraphicFramePr>
          <p:cNvPr id="593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30823"/>
              </p:ext>
            </p:extLst>
          </p:nvPr>
        </p:nvGraphicFramePr>
        <p:xfrm>
          <a:off x="-3175" y="3814763"/>
          <a:ext cx="91519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8" name="Equation" r:id="rId7" imgW="10375560" imgH="812520" progId="Equation.DSMT4">
                  <p:embed/>
                </p:oleObj>
              </mc:Choice>
              <mc:Fallback>
                <p:oleObj name="Equation" r:id="rId7" imgW="103755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3814763"/>
                        <a:ext cx="9151938" cy="717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514600" y="1752600"/>
            <a:ext cx="106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4595035"/>
            <a:ext cx="6437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design equation to get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as an explicit equation: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9469"/>
              </p:ext>
            </p:extLst>
          </p:nvPr>
        </p:nvGraphicFramePr>
        <p:xfrm>
          <a:off x="520700" y="504507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9" name="Equation" r:id="rId9" imgW="1295280" imgH="685800" progId="Equation.DSMT4">
                  <p:embed/>
                </p:oleObj>
              </mc:Choice>
              <mc:Fallback>
                <p:oleObj name="Equation" r:id="rId9" imgW="1295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5045075"/>
                        <a:ext cx="1295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64678"/>
              </p:ext>
            </p:extLst>
          </p:nvPr>
        </p:nvGraphicFramePr>
        <p:xfrm>
          <a:off x="1847850" y="5013325"/>
          <a:ext cx="180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0" name="Equation" r:id="rId11" imgW="1803240" imgH="723600" progId="Equation.DSMT4">
                  <p:embed/>
                </p:oleObj>
              </mc:Choice>
              <mc:Fallback>
                <p:oleObj name="Equation" r:id="rId11" imgW="18032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013325"/>
                        <a:ext cx="18034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83599"/>
              </p:ext>
            </p:extLst>
          </p:nvPr>
        </p:nvGraphicFramePr>
        <p:xfrm>
          <a:off x="3708400" y="4994275"/>
          <a:ext cx="2705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1" name="Equation" r:id="rId13" imgW="2705040" imgH="723600" progId="Equation.DSMT4">
                  <p:embed/>
                </p:oleObj>
              </mc:Choice>
              <mc:Fallback>
                <p:oleObj name="Equation" r:id="rId13" imgW="27050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94275"/>
                        <a:ext cx="2705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14618"/>
              </p:ext>
            </p:extLst>
          </p:nvPr>
        </p:nvGraphicFramePr>
        <p:xfrm>
          <a:off x="6477000" y="5185436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2" name="Equation" r:id="rId15" imgW="2120760" imgH="355320" progId="Equation.DSMT4">
                  <p:embed/>
                </p:oleObj>
              </mc:Choice>
              <mc:Fallback>
                <p:oleObj name="Equation" r:id="rId15" imgW="2120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5436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038600" y="1524000"/>
            <a:ext cx="219456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4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63070"/>
              </p:ext>
            </p:extLst>
          </p:nvPr>
        </p:nvGraphicFramePr>
        <p:xfrm>
          <a:off x="1219200" y="5784403"/>
          <a:ext cx="204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3" name="Equation" r:id="rId17" imgW="2044440" imgH="330120" progId="Equation.DSMT4">
                  <p:embed/>
                </p:oleObj>
              </mc:Choice>
              <mc:Fallback>
                <p:oleObj name="Equation" r:id="rId17" imgW="2044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84403"/>
                        <a:ext cx="204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78279"/>
              </p:ext>
            </p:extLst>
          </p:nvPr>
        </p:nvGraphicFramePr>
        <p:xfrm>
          <a:off x="3581400" y="5784403"/>
          <a:ext cx="2044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4" name="Equation" r:id="rId19" imgW="2044440" imgH="330120" progId="Equation.DSMT4">
                  <p:embed/>
                </p:oleObj>
              </mc:Choice>
              <mc:Fallback>
                <p:oleObj name="Equation" r:id="rId19" imgW="2044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84403"/>
                        <a:ext cx="2044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56155"/>
              </p:ext>
            </p:extLst>
          </p:nvPr>
        </p:nvGraphicFramePr>
        <p:xfrm>
          <a:off x="5740400" y="5771703"/>
          <a:ext cx="203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5" name="Equation" r:id="rId21" imgW="2031840" imgH="355320" progId="Equation.DSMT4">
                  <p:embed/>
                </p:oleObj>
              </mc:Choice>
              <mc:Fallback>
                <p:oleObj name="Equation" r:id="rId21" imgW="2031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771703"/>
                        <a:ext cx="2032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45242"/>
              </p:ext>
            </p:extLst>
          </p:nvPr>
        </p:nvGraphicFramePr>
        <p:xfrm>
          <a:off x="1377950" y="6203503"/>
          <a:ext cx="176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6" name="Equation" r:id="rId23" imgW="1765080" imgH="355320" progId="Equation.DSMT4">
                  <p:embed/>
                </p:oleObj>
              </mc:Choice>
              <mc:Fallback>
                <p:oleObj name="Equation" r:id="rId23" imgW="1765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6203503"/>
                        <a:ext cx="1765300" cy="3556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52800" y="6127303"/>
            <a:ext cx="35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Explicit equation for Polymath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43400" y="510540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6329" y="541020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23" y="0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Enter in Polymath: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85516"/>
              </p:ext>
            </p:extLst>
          </p:nvPr>
        </p:nvGraphicFramePr>
        <p:xfrm>
          <a:off x="609600" y="5227320"/>
          <a:ext cx="6096000" cy="11734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 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Value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f(x)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Guess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399.9425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-4.547E-12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400. ( 300. &lt; T &lt; 500. )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800600"/>
            <a:ext cx="442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Calculated values of NLE variables</a:t>
            </a:r>
            <a:endParaRPr lang="en-US" sz="2000" dirty="0" smtClean="0">
              <a:solidFill>
                <a:srgbClr val="99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425670"/>
            <a:ext cx="7040880" cy="4255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5791200"/>
            <a:ext cx="2362200" cy="609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8021" y="3733800"/>
            <a:ext cx="467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If you want to see this graphically, click the Graph button above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8918" y="3105090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Select graph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62400" y="2095440"/>
            <a:ext cx="76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0" y="1668"/>
            <a:ext cx="8077200" cy="68546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04800" y="2152384"/>
            <a:ext cx="381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" y="1618894"/>
            <a:ext cx="5715000" cy="567055"/>
            <a:chOff x="1283368" y="1454729"/>
            <a:chExt cx="5715000" cy="567055"/>
          </a:xfrm>
        </p:grpSpPr>
        <p:cxnSp>
          <p:nvCxnSpPr>
            <p:cNvPr id="15" name="Straight Arrow Connector 14"/>
            <p:cNvCxnSpPr>
              <a:stCxn id="16" idx="1"/>
            </p:cNvCxnSpPr>
            <p:nvPr/>
          </p:nvCxnSpPr>
          <p:spPr>
            <a:xfrm flipH="1">
              <a:off x="1283368" y="1654784"/>
              <a:ext cx="2209800" cy="367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93168" y="1454729"/>
              <a:ext cx="350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Format the graph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8565" y="2759240"/>
            <a:ext cx="5858435" cy="3031960"/>
            <a:chOff x="1286435" y="2819709"/>
            <a:chExt cx="5858435" cy="3031960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1286435" y="2819709"/>
              <a:ext cx="2828365" cy="25330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05835" y="4528230"/>
              <a:ext cx="303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Create a table, save it as a text file, import into Excel, &amp; make a graph with correct 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5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76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Plot reactor temperature as a function of feed temperature, with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between 350 and 450K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1232" y="3048000"/>
            <a:ext cx="5141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P0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8000"/>
                </a:solidFill>
                <a:latin typeface="Symbol" pitchFamily="18" charset="2"/>
              </a:rPr>
              <a:t>k</a:t>
            </a:r>
            <a:r>
              <a:rPr lang="en-US" sz="2000" dirty="0" smtClean="0"/>
              <a:t> do not depend on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but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dirty="0" smtClean="0"/>
              <a:t> does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" y="1320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Do we need to change G(T) or R(T)  when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changes?</a:t>
            </a:r>
          </a:p>
        </p:txBody>
      </p:sp>
      <p:graphicFrame>
        <p:nvGraphicFramePr>
          <p:cNvPr id="6144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85024"/>
              </p:ext>
            </p:extLst>
          </p:nvPr>
        </p:nvGraphicFramePr>
        <p:xfrm>
          <a:off x="1513187" y="1701800"/>
          <a:ext cx="2600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2" name="Equation" r:id="rId3" imgW="2603160" imgH="761760" progId="Equation.DSMT4">
                  <p:embed/>
                </p:oleObj>
              </mc:Choice>
              <mc:Fallback>
                <p:oleObj name="Equation" r:id="rId3" imgW="26031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187" y="1701800"/>
                        <a:ext cx="2600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32587" y="1854200"/>
            <a:ext cx="3363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G(T) does not depend on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53361"/>
              </p:ext>
            </p:extLst>
          </p:nvPr>
        </p:nvGraphicFramePr>
        <p:xfrm>
          <a:off x="603250" y="2603500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3" name="Equation" r:id="rId5" imgW="2920680" imgH="380880" progId="Equation.DSMT4">
                  <p:embed/>
                </p:oleObj>
              </mc:Choice>
              <mc:Fallback>
                <p:oleObj name="Equation" r:id="rId5" imgW="292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603500"/>
                        <a:ext cx="2917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53144"/>
              </p:ext>
            </p:extLst>
          </p:nvPr>
        </p:nvGraphicFramePr>
        <p:xfrm>
          <a:off x="3797300" y="2603500"/>
          <a:ext cx="17510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4" name="Equation" r:id="rId7" imgW="1752480" imgH="368280" progId="Equation.DSMT4">
                  <p:embed/>
                </p:oleObj>
              </mc:Choice>
              <mc:Fallback>
                <p:oleObj name="Equation" r:id="rId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2603500"/>
                        <a:ext cx="1751013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86253"/>
              </p:ext>
            </p:extLst>
          </p:nvPr>
        </p:nvGraphicFramePr>
        <p:xfrm>
          <a:off x="5767388" y="2438400"/>
          <a:ext cx="15652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5" name="Equation" r:id="rId9" imgW="1562040" imgH="622080" progId="Equation.DSMT4">
                  <p:embed/>
                </p:oleObj>
              </mc:Choice>
              <mc:Fallback>
                <p:oleObj name="Equation" r:id="rId9" imgW="15620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2438400"/>
                        <a:ext cx="15652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0565" y="685800"/>
            <a:ext cx="903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Need to re-run the Polymath program using various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between 350 and 450K to find the new steady state reactor temperatures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657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Enter equations into Polymath so that R(T) varies according to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, &amp; </a:t>
            </a:r>
            <a:r>
              <a:rPr lang="en-US" sz="2000" u="sng" dirty="0" smtClean="0">
                <a:solidFill>
                  <a:srgbClr val="0000FF"/>
                </a:solidFill>
              </a:rPr>
              <a:t>run program with varied values of T</a:t>
            </a:r>
            <a:r>
              <a:rPr lang="en-US" sz="2000" u="sng" baseline="-25000" dirty="0" smtClean="0">
                <a:solidFill>
                  <a:srgbClr val="0000FF"/>
                </a:solidFill>
              </a:rPr>
              <a:t>0</a:t>
            </a:r>
            <a:endParaRPr lang="en-US" sz="2000" u="sng" dirty="0" smtClean="0">
              <a:solidFill>
                <a:srgbClr val="0000FF"/>
              </a:solidFill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11"/>
          <a:srcRect l="51750" t="19687" r="35250" b="54632"/>
          <a:stretch>
            <a:fillRect/>
          </a:stretch>
        </p:blipFill>
        <p:spPr bwMode="auto">
          <a:xfrm>
            <a:off x="4038598" y="3429000"/>
            <a:ext cx="4281458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4724400" y="4724399"/>
            <a:ext cx="3650473" cy="1323439"/>
            <a:chOff x="4724400" y="4724399"/>
            <a:chExt cx="3650473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6477000" y="4724399"/>
              <a:ext cx="189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Run over and over again, varying T</a:t>
              </a:r>
              <a:r>
                <a:rPr lang="en-US" sz="2000" baseline="-25000" dirty="0" smtClean="0">
                  <a:solidFill>
                    <a:srgbClr val="008000"/>
                  </a:solidFill>
                </a:rPr>
                <a:t>0</a:t>
              </a:r>
              <a:r>
                <a:rPr lang="en-US" sz="2000" dirty="0" smtClean="0">
                  <a:solidFill>
                    <a:srgbClr val="008000"/>
                  </a:solidFill>
                </a:rPr>
                <a:t> from 350 K to 450 K 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724400" y="5044103"/>
              <a:ext cx="1759727" cy="139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42900" y="520998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Excel, create a table of T vs T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and make a graph</a:t>
            </a:r>
            <a:endParaRPr lang="en-US" sz="2000" u="sng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066800"/>
          <a:ext cx="3810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aseline="0" dirty="0" smtClean="0"/>
                        <a:t>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(K)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357.16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3962400" y="914400"/>
          <a:ext cx="5181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9123" y="314980"/>
            <a:ext cx="7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Steady state temperature as a function of T</a:t>
            </a:r>
            <a:r>
              <a:rPr lang="en-US" sz="2800" baseline="-25000" dirty="0" smtClean="0"/>
              <a:t>0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3400" y="3025914"/>
            <a:ext cx="3680691" cy="1902676"/>
            <a:chOff x="3607" y="173"/>
            <a:chExt cx="2701" cy="1383"/>
          </a:xfrm>
        </p:grpSpPr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4113" y="1315"/>
              <a:ext cx="18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5"/>
            <p:cNvSpPr>
              <a:spLocks noChangeShapeType="1"/>
            </p:cNvSpPr>
            <p:nvPr/>
          </p:nvSpPr>
          <p:spPr bwMode="auto">
            <a:xfrm flipV="1">
              <a:off x="4113" y="200"/>
              <a:ext cx="0" cy="1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Text Box 16"/>
            <p:cNvSpPr txBox="1">
              <a:spLocks noChangeArrowheads="1"/>
            </p:cNvSpPr>
            <p:nvPr/>
          </p:nvSpPr>
          <p:spPr bwMode="auto">
            <a:xfrm>
              <a:off x="5469" y="1288"/>
              <a:ext cx="239" cy="2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/>
                <a:t>T</a:t>
              </a:r>
            </a:p>
          </p:txBody>
        </p:sp>
        <p:sp>
          <p:nvSpPr>
            <p:cNvPr id="61480" name="Text Box 17"/>
            <p:cNvSpPr txBox="1">
              <a:spLocks noChangeArrowheads="1"/>
            </p:cNvSpPr>
            <p:nvPr/>
          </p:nvSpPr>
          <p:spPr bwMode="auto">
            <a:xfrm>
              <a:off x="3607" y="173"/>
              <a:ext cx="474" cy="2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dirty="0"/>
                <a:t>R(T)</a:t>
              </a:r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 flipV="1">
              <a:off x="4235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 flipV="1">
              <a:off x="4403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0"/>
            <p:cNvSpPr>
              <a:spLocks noChangeShapeType="1"/>
            </p:cNvSpPr>
            <p:nvPr/>
          </p:nvSpPr>
          <p:spPr bwMode="auto">
            <a:xfrm flipV="1">
              <a:off x="4603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1"/>
            <p:cNvSpPr>
              <a:spLocks noChangeShapeType="1"/>
            </p:cNvSpPr>
            <p:nvPr/>
          </p:nvSpPr>
          <p:spPr bwMode="auto">
            <a:xfrm flipV="1">
              <a:off x="4787" y="247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2"/>
            <p:cNvSpPr>
              <a:spLocks noChangeShapeType="1"/>
            </p:cNvSpPr>
            <p:nvPr/>
          </p:nvSpPr>
          <p:spPr bwMode="auto">
            <a:xfrm flipV="1">
              <a:off x="4995" y="239"/>
              <a:ext cx="615" cy="1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AutoShape 23"/>
            <p:cNvSpPr>
              <a:spLocks noChangeArrowheads="1"/>
            </p:cNvSpPr>
            <p:nvPr/>
          </p:nvSpPr>
          <p:spPr bwMode="auto">
            <a:xfrm>
              <a:off x="4523" y="606"/>
              <a:ext cx="1044" cy="163"/>
            </a:xfrm>
            <a:prstGeom prst="rightArrow">
              <a:avLst>
                <a:gd name="adj1" fmla="val 50000"/>
                <a:gd name="adj2" fmla="val 160123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Text Box 24"/>
            <p:cNvSpPr txBox="1">
              <a:spLocks noChangeArrowheads="1"/>
            </p:cNvSpPr>
            <p:nvPr/>
          </p:nvSpPr>
          <p:spPr bwMode="auto">
            <a:xfrm>
              <a:off x="5218" y="845"/>
              <a:ext cx="1090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>
                  <a:solidFill>
                    <a:schemeClr val="accent2"/>
                  </a:solidFill>
                </a:rPr>
                <a:t>Increase T</a:t>
              </a:r>
              <a:r>
                <a:rPr lang="en-GB" altLang="zh-TW" sz="2000" baseline="-25000">
                  <a:solidFill>
                    <a:schemeClr val="accent2"/>
                  </a:solidFill>
                </a:rPr>
                <a:t>0</a:t>
              </a:r>
              <a:endParaRPr lang="en-GB" altLang="zh-TW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70634" y="2514600"/>
            <a:ext cx="3574074" cy="1939925"/>
            <a:chOff x="3639" y="1473"/>
            <a:chExt cx="2439" cy="1222"/>
          </a:xfrm>
        </p:grpSpPr>
        <p:sp>
          <p:nvSpPr>
            <p:cNvPr id="61462" name="Line 28"/>
            <p:cNvSpPr>
              <a:spLocks noChangeShapeType="1"/>
            </p:cNvSpPr>
            <p:nvPr/>
          </p:nvSpPr>
          <p:spPr bwMode="auto">
            <a:xfrm>
              <a:off x="4110" y="2486"/>
              <a:ext cx="17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Line 29"/>
            <p:cNvSpPr>
              <a:spLocks noChangeShapeType="1"/>
            </p:cNvSpPr>
            <p:nvPr/>
          </p:nvSpPr>
          <p:spPr bwMode="auto">
            <a:xfrm flipV="1">
              <a:off x="4110" y="1519"/>
              <a:ext cx="0" cy="9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Text Box 30"/>
            <p:cNvSpPr txBox="1">
              <a:spLocks noChangeArrowheads="1"/>
            </p:cNvSpPr>
            <p:nvPr/>
          </p:nvSpPr>
          <p:spPr bwMode="auto">
            <a:xfrm>
              <a:off x="5371" y="2462"/>
              <a:ext cx="222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/>
                <a:t>T</a:t>
              </a:r>
            </a:p>
          </p:txBody>
        </p:sp>
        <p:sp>
          <p:nvSpPr>
            <p:cNvPr id="61465" name="Text Box 31"/>
            <p:cNvSpPr txBox="1">
              <a:spLocks noChangeArrowheads="1"/>
            </p:cNvSpPr>
            <p:nvPr/>
          </p:nvSpPr>
          <p:spPr bwMode="auto">
            <a:xfrm>
              <a:off x="3639" y="1496"/>
              <a:ext cx="441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dirty="0"/>
                <a:t>R(T)</a:t>
              </a:r>
            </a:p>
          </p:txBody>
        </p:sp>
        <p:sp>
          <p:nvSpPr>
            <p:cNvPr id="61466" name="Line 32"/>
            <p:cNvSpPr>
              <a:spLocks noChangeShapeType="1"/>
            </p:cNvSpPr>
            <p:nvPr/>
          </p:nvSpPr>
          <p:spPr bwMode="auto">
            <a:xfrm flipV="1">
              <a:off x="4223" y="1693"/>
              <a:ext cx="0" cy="7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Line 33"/>
            <p:cNvSpPr>
              <a:spLocks noChangeShapeType="1"/>
            </p:cNvSpPr>
            <p:nvPr/>
          </p:nvSpPr>
          <p:spPr bwMode="auto">
            <a:xfrm flipV="1">
              <a:off x="4379" y="1701"/>
              <a:ext cx="136" cy="7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8" name="Line 34"/>
            <p:cNvSpPr>
              <a:spLocks noChangeShapeType="1"/>
            </p:cNvSpPr>
            <p:nvPr/>
          </p:nvSpPr>
          <p:spPr bwMode="auto">
            <a:xfrm flipV="1">
              <a:off x="4472" y="1733"/>
              <a:ext cx="299" cy="7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Line 35"/>
            <p:cNvSpPr>
              <a:spLocks noChangeShapeType="1"/>
            </p:cNvSpPr>
            <p:nvPr/>
          </p:nvSpPr>
          <p:spPr bwMode="auto">
            <a:xfrm flipV="1">
              <a:off x="4596" y="1754"/>
              <a:ext cx="501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Line 36"/>
            <p:cNvSpPr>
              <a:spLocks noChangeShapeType="1"/>
            </p:cNvSpPr>
            <p:nvPr/>
          </p:nvSpPr>
          <p:spPr bwMode="auto">
            <a:xfrm flipV="1">
              <a:off x="4751" y="1717"/>
              <a:ext cx="837" cy="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Text Box 38"/>
            <p:cNvSpPr txBox="1">
              <a:spLocks noChangeArrowheads="1"/>
            </p:cNvSpPr>
            <p:nvPr/>
          </p:nvSpPr>
          <p:spPr bwMode="auto">
            <a:xfrm>
              <a:off x="5137" y="2074"/>
              <a:ext cx="941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2000">
                  <a:solidFill>
                    <a:schemeClr val="accent2"/>
                  </a:solidFill>
                </a:rPr>
                <a:t>Increase </a:t>
              </a:r>
              <a:r>
                <a:rPr lang="en-GB" altLang="zh-TW" sz="2000">
                  <a:solidFill>
                    <a:schemeClr val="accent2"/>
                  </a:solidFill>
                  <a:sym typeface="Symbol" pitchFamily="18" charset="2"/>
                </a:rPr>
                <a:t></a:t>
              </a:r>
              <a:endParaRPr lang="en-GB" altLang="zh-TW" sz="2000">
                <a:solidFill>
                  <a:schemeClr val="accent2"/>
                </a:solidFill>
              </a:endParaRPr>
            </a:p>
          </p:txBody>
        </p:sp>
        <p:sp>
          <p:nvSpPr>
            <p:cNvPr id="61472" name="AutoShape 39"/>
            <p:cNvSpPr>
              <a:spLocks noChangeArrowheads="1"/>
            </p:cNvSpPr>
            <p:nvPr/>
          </p:nvSpPr>
          <p:spPr bwMode="auto">
            <a:xfrm>
              <a:off x="4253" y="1933"/>
              <a:ext cx="1091" cy="125"/>
            </a:xfrm>
            <a:prstGeom prst="leftArrow">
              <a:avLst>
                <a:gd name="adj1" fmla="val 50000"/>
                <a:gd name="adj2" fmla="val 2182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Text Box 40"/>
            <p:cNvSpPr txBox="1">
              <a:spLocks noChangeArrowheads="1"/>
            </p:cNvSpPr>
            <p:nvPr/>
          </p:nvSpPr>
          <p:spPr bwMode="auto">
            <a:xfrm>
              <a:off x="4656" y="2457"/>
              <a:ext cx="280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/>
                <a:t>T</a:t>
              </a:r>
              <a:r>
                <a:rPr lang="en-GB" altLang="zh-TW" sz="1800" baseline="-25000"/>
                <a:t>0</a:t>
              </a:r>
              <a:endParaRPr lang="en-GB" altLang="zh-TW" sz="1800"/>
            </a:p>
          </p:txBody>
        </p:sp>
        <p:sp>
          <p:nvSpPr>
            <p:cNvPr id="61474" name="Text Box 41"/>
            <p:cNvSpPr txBox="1">
              <a:spLocks noChangeArrowheads="1"/>
            </p:cNvSpPr>
            <p:nvPr/>
          </p:nvSpPr>
          <p:spPr bwMode="auto">
            <a:xfrm>
              <a:off x="4120" y="2449"/>
              <a:ext cx="263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/>
                <a:t>T</a:t>
              </a:r>
              <a:r>
                <a:rPr lang="en-GB" altLang="zh-TW" sz="1800" baseline="-25000"/>
                <a:t>a</a:t>
              </a:r>
              <a:endParaRPr lang="en-GB" altLang="zh-TW" sz="1800"/>
            </a:p>
          </p:txBody>
        </p:sp>
        <p:sp>
          <p:nvSpPr>
            <p:cNvPr id="61475" name="Text Box 42"/>
            <p:cNvSpPr txBox="1">
              <a:spLocks noChangeArrowheads="1"/>
            </p:cNvSpPr>
            <p:nvPr/>
          </p:nvSpPr>
          <p:spPr bwMode="auto">
            <a:xfrm>
              <a:off x="5563" y="1646"/>
              <a:ext cx="47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zh-TW" sz="1800">
                  <a:sym typeface="Symbol" pitchFamily="18" charset="2"/>
                </a:rPr>
                <a:t> = 0</a:t>
              </a:r>
              <a:endParaRPr lang="en-GB" altLang="zh-TW" sz="1800"/>
            </a:p>
          </p:txBody>
        </p:sp>
        <p:sp>
          <p:nvSpPr>
            <p:cNvPr id="61476" name="Text Box 43"/>
            <p:cNvSpPr txBox="1">
              <a:spLocks noChangeArrowheads="1"/>
            </p:cNvSpPr>
            <p:nvPr/>
          </p:nvSpPr>
          <p:spPr bwMode="auto">
            <a:xfrm>
              <a:off x="4134" y="1473"/>
              <a:ext cx="620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TW" sz="1800" dirty="0">
                  <a:sym typeface="Symbol" pitchFamily="18" charset="2"/>
                </a:rPr>
                <a:t> = </a:t>
              </a:r>
              <a:r>
                <a:rPr lang="en-GB" altLang="zh-TW" sz="2000" dirty="0" smtClean="0">
                  <a:latin typeface="Calibri"/>
                  <a:sym typeface="UniversalMath1 BT" pitchFamily="18" charset="2"/>
                </a:rPr>
                <a:t>∞</a:t>
              </a:r>
              <a:endParaRPr lang="en-GB" altLang="zh-TW" sz="2000" dirty="0"/>
            </a:p>
          </p:txBody>
        </p:sp>
      </p:grpSp>
      <p:sp>
        <p:nvSpPr>
          <p:cNvPr id="61457" name="Text Box 44"/>
          <p:cNvSpPr txBox="1">
            <a:spLocks noChangeArrowheads="1"/>
          </p:cNvSpPr>
          <p:nvPr/>
        </p:nvSpPr>
        <p:spPr bwMode="auto">
          <a:xfrm>
            <a:off x="4724400" y="3879849"/>
            <a:ext cx="1276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zh-TW" sz="1800" dirty="0"/>
              <a:t>For </a:t>
            </a:r>
            <a:r>
              <a:rPr lang="en-GB" altLang="zh-TW" sz="1800" dirty="0">
                <a:solidFill>
                  <a:srgbClr val="7030A0"/>
                </a:solidFill>
              </a:rPr>
              <a:t>T</a:t>
            </a:r>
            <a:r>
              <a:rPr lang="en-GB" altLang="zh-TW" sz="1800" baseline="-25000" dirty="0">
                <a:solidFill>
                  <a:srgbClr val="7030A0"/>
                </a:solidFill>
              </a:rPr>
              <a:t>a</a:t>
            </a:r>
            <a:r>
              <a:rPr lang="en-GB" altLang="zh-TW" sz="1800" dirty="0">
                <a:solidFill>
                  <a:srgbClr val="7030A0"/>
                </a:solidFill>
              </a:rPr>
              <a:t> &lt; T</a:t>
            </a:r>
            <a:r>
              <a:rPr lang="en-GB" altLang="zh-TW" sz="1800" baseline="-25000" dirty="0">
                <a:solidFill>
                  <a:srgbClr val="7030A0"/>
                </a:solidFill>
              </a:rPr>
              <a:t>0</a:t>
            </a:r>
            <a:endParaRPr lang="en-GB" altLang="zh-TW" sz="1800" dirty="0">
              <a:solidFill>
                <a:srgbClr val="7030A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Heat Removal Term R(T) &amp; T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712788" y="1676400"/>
          <a:ext cx="4059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4" name="Equation" r:id="rId3" imgW="4063680" imgH="761760" progId="Equation.DSMT4">
                  <p:embed/>
                </p:oleObj>
              </mc:Choice>
              <mc:Fallback>
                <p:oleObj name="Equation" r:id="rId3" imgW="4063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676400"/>
                        <a:ext cx="40592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Brace 49"/>
          <p:cNvSpPr/>
          <p:nvPr/>
        </p:nvSpPr>
        <p:spPr>
          <a:xfrm rot="16200000" flipV="1">
            <a:off x="1567007" y="544592"/>
            <a:ext cx="304800" cy="2011680"/>
          </a:xfrm>
          <a:prstGeom prst="rightBrac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3400" y="990600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Heat removed: </a:t>
            </a:r>
            <a:r>
              <a:rPr lang="en-US" dirty="0" smtClean="0">
                <a:solidFill>
                  <a:srgbClr val="0033CC"/>
                </a:solidFill>
                <a:latin typeface="Arial"/>
                <a:cs typeface="Arial"/>
              </a:rPr>
              <a:t>R(T)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52" name="Right Brace 51"/>
          <p:cNvSpPr/>
          <p:nvPr/>
        </p:nvSpPr>
        <p:spPr>
          <a:xfrm rot="16200000" flipV="1">
            <a:off x="3792047" y="681752"/>
            <a:ext cx="304800" cy="173736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009556" y="990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Heat generated 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G(T)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599" y="5007114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increases, slope stays same &amp; line shifts to right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400" y="2492514"/>
            <a:ext cx="368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R(T) line has slope of C</a:t>
            </a:r>
            <a:r>
              <a:rPr lang="en-US" sz="2000" baseline="-25000" dirty="0" smtClean="0"/>
              <a:t>P0</a:t>
            </a:r>
            <a:r>
              <a:rPr lang="en-US" sz="2000" dirty="0" smtClean="0"/>
              <a:t>(1+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48136" name="Object 1"/>
          <p:cNvGraphicFramePr>
            <a:graphicFrameLocks noChangeAspect="1"/>
          </p:cNvGraphicFramePr>
          <p:nvPr/>
        </p:nvGraphicFramePr>
        <p:xfrm>
          <a:off x="5410200" y="1600200"/>
          <a:ext cx="17256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5" name="Equation" r:id="rId5" imgW="1726920" imgH="368280" progId="Equation.DSMT4">
                  <p:embed/>
                </p:oleObj>
              </mc:Choice>
              <mc:Fallback>
                <p:oleObj name="Equation" r:id="rId5" imgW="1726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0200"/>
                        <a:ext cx="17256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876799" y="4419600"/>
            <a:ext cx="388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increases from lowering F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 or increasing heat exchange, slope and x-intercept moves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76800" y="5375275"/>
            <a:ext cx="3932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&lt;T</a:t>
            </a:r>
            <a:r>
              <a:rPr lang="en-US" sz="2000" baseline="-25000" dirty="0" smtClean="0">
                <a:solidFill>
                  <a:srgbClr val="7030A0"/>
                </a:solidFill>
              </a:rPr>
              <a:t>0</a:t>
            </a:r>
            <a:r>
              <a:rPr lang="en-US" sz="2000" dirty="0" smtClean="0">
                <a:solidFill>
                  <a:srgbClr val="7030A0"/>
                </a:solidFill>
              </a:rPr>
              <a:t>: x-intercept shifts left as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7030A0"/>
                </a:solidFill>
              </a:rPr>
              <a:t>↑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82664" y="5777454"/>
            <a:ext cx="406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T</a:t>
            </a:r>
            <a:r>
              <a:rPr lang="en-US" sz="2000" baseline="-25000" dirty="0" smtClean="0">
                <a:solidFill>
                  <a:srgbClr val="006600"/>
                </a:solidFill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&gt;T</a:t>
            </a:r>
            <a:r>
              <a:rPr lang="en-US" sz="2000" baseline="-25000" dirty="0" smtClean="0">
                <a:solidFill>
                  <a:srgbClr val="006600"/>
                </a:solidFill>
              </a:rPr>
              <a:t>0</a:t>
            </a:r>
            <a:r>
              <a:rPr lang="en-US" sz="2000" dirty="0" smtClean="0">
                <a:solidFill>
                  <a:srgbClr val="006600"/>
                </a:solidFill>
              </a:rPr>
              <a:t>: x-intercept shifts right as </a:t>
            </a:r>
            <a:r>
              <a:rPr lang="en-US" sz="2000" dirty="0" smtClean="0">
                <a:solidFill>
                  <a:srgbClr val="006600"/>
                </a:solidFill>
                <a:latin typeface="Symbol" pitchFamily="18" charset="2"/>
              </a:rPr>
              <a:t>k</a:t>
            </a:r>
            <a:r>
              <a:rPr lang="en-US" sz="2000" dirty="0" smtClean="0">
                <a:solidFill>
                  <a:srgbClr val="006600"/>
                </a:solidFill>
              </a:rPr>
              <a:t>↑</a:t>
            </a:r>
          </a:p>
        </p:txBody>
      </p:sp>
      <p:graphicFrame>
        <p:nvGraphicFramePr>
          <p:cNvPr id="48137" name="Object 2"/>
          <p:cNvGraphicFramePr>
            <a:graphicFrameLocks noChangeAspect="1"/>
          </p:cNvGraphicFramePr>
          <p:nvPr/>
        </p:nvGraphicFramePr>
        <p:xfrm>
          <a:off x="7319421" y="1473760"/>
          <a:ext cx="15398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6" name="Equation" r:id="rId7" imgW="1536480" imgH="622080" progId="Equation.DSMT4">
                  <p:embed/>
                </p:oleObj>
              </mc:Choice>
              <mc:Fallback>
                <p:oleObj name="Equation" r:id="rId7" imgW="1536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421" y="1473760"/>
                        <a:ext cx="15398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927040" y="6196879"/>
            <a:ext cx="2046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=0, then 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=T</a:t>
            </a:r>
            <a:r>
              <a:rPr lang="en-US" sz="2000" baseline="-25000" dirty="0" smtClean="0"/>
              <a:t>0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34200" y="6205941"/>
            <a:ext cx="207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Calibri"/>
              </a:rPr>
              <a:t>∞</a:t>
            </a:r>
            <a:r>
              <a:rPr lang="en-US" sz="2000" dirty="0" smtClean="0"/>
              <a:t>, then T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=T</a:t>
            </a:r>
            <a:r>
              <a:rPr lang="en-US" sz="2000" baseline="-25000" dirty="0" smtClean="0"/>
              <a:t>a</a:t>
            </a:r>
            <a:endParaRPr lang="en-US" sz="20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81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/>
              <a:t>enters the reactor at 310 K,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300 L/min.  </a:t>
            </a:r>
            <a:r>
              <a:rPr lang="en-US" dirty="0" smtClean="0"/>
              <a:t>Extra info: UA= </a:t>
            </a:r>
            <a:r>
              <a:rPr lang="en-US" dirty="0"/>
              <a:t>3200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min•K</a:t>
            </a:r>
            <a:r>
              <a:rPr lang="en-US" dirty="0"/>
              <a:t>   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= 340 K    </a:t>
            </a:r>
            <a:r>
              <a:rPr lang="en-US" dirty="0" smtClean="0"/>
              <a:t>∆H</a:t>
            </a:r>
            <a:r>
              <a:rPr lang="en-US" baseline="-25000" dirty="0" smtClean="0"/>
              <a:t>RX</a:t>
            </a:r>
            <a:r>
              <a:rPr lang="en-US" dirty="0" smtClean="0"/>
              <a:t>(T</a:t>
            </a:r>
            <a:r>
              <a:rPr lang="en-US" baseline="-25000" dirty="0" smtClean="0"/>
              <a:t>R</a:t>
            </a:r>
            <a:r>
              <a:rPr lang="en-US" dirty="0"/>
              <a:t>) = -10,000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mol·K</a:t>
            </a:r>
            <a:r>
              <a:rPr lang="en-US" dirty="0" smtClean="0"/>
              <a:t>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mol·K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=120 </a:t>
            </a:r>
            <a:r>
              <a:rPr lang="en-US" dirty="0"/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generated 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13100" y="2095500"/>
          <a:ext cx="271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8" name="Equation" r:id="rId3" imgW="2717640" imgH="723600" progId="Equation.DSMT4">
                  <p:embed/>
                </p:oleObj>
              </mc:Choice>
              <mc:Fallback>
                <p:oleObj name="Equation" r:id="rId3" imgW="27176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3100" y="2095500"/>
                        <a:ext cx="2717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71750" y="2895600"/>
          <a:ext cx="400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Equation" r:id="rId5" imgW="4000320" imgH="393480" progId="Equation.DSMT4">
                  <p:embed/>
                </p:oleObj>
              </mc:Choice>
              <mc:Fallback>
                <p:oleObj name="Equation" r:id="rId5" imgW="400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0" y="2895600"/>
                        <a:ext cx="400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/>
              <a:t>enters the reactor at 310 K,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300 L/min.  </a:t>
            </a:r>
            <a:r>
              <a:rPr lang="en-US" dirty="0" smtClean="0"/>
              <a:t>Extra info: UA= </a:t>
            </a:r>
            <a:r>
              <a:rPr lang="en-US" dirty="0"/>
              <a:t>3200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min•K</a:t>
            </a:r>
            <a:r>
              <a:rPr lang="en-US" dirty="0"/>
              <a:t>   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= 340 K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 =120 </a:t>
            </a:r>
            <a:r>
              <a:rPr lang="en-US" dirty="0"/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generated 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13100" y="2095500"/>
          <a:ext cx="271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7" name="Equation" r:id="rId3" imgW="2717640" imgH="723600" progId="Equation.DSMT4">
                  <p:embed/>
                </p:oleObj>
              </mc:Choice>
              <mc:Fallback>
                <p:oleObj name="Equation" r:id="rId3" imgW="27176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3100" y="2095500"/>
                        <a:ext cx="2717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05000" y="4638840"/>
          <a:ext cx="68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8" name="Equation" r:id="rId5" imgW="685800" imgH="634680" progId="Equation.DSMT4">
                  <p:embed/>
                </p:oleObj>
              </mc:Choice>
              <mc:Fallback>
                <p:oleObj name="Equation" r:id="rId5" imgW="685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638840"/>
                        <a:ext cx="68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71750" y="2895600"/>
          <a:ext cx="400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39" name="Equation" r:id="rId7" imgW="4000320" imgH="393480" progId="Equation.DSMT4">
                  <p:embed/>
                </p:oleObj>
              </mc:Choice>
              <mc:Fallback>
                <p:oleObj name="Equation" r:id="rId7" imgW="400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1750" y="2895600"/>
                        <a:ext cx="400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68763" y="3338545"/>
          <a:ext cx="290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0" name="Equation" r:id="rId9" imgW="2908080" imgH="571320" progId="Equation.DSMT4">
                  <p:embed/>
                </p:oleObj>
              </mc:Choice>
              <mc:Fallback>
                <p:oleObj name="Equation" r:id="rId9" imgW="2908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8763" y="3338545"/>
                        <a:ext cx="2908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133600" y="3338545"/>
          <a:ext cx="181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1" name="Equation" r:id="rId11" imgW="1815840" imgH="571320" progId="Equation.DSMT4">
                  <p:embed/>
                </p:oleObj>
              </mc:Choice>
              <mc:Fallback>
                <p:oleObj name="Equation" r:id="rId11" imgW="18158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3338545"/>
                        <a:ext cx="181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51100" y="3974432"/>
          <a:ext cx="424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2" name="Equation" r:id="rId13" imgW="4241520" imgH="571320" progId="Equation.DSMT4">
                  <p:embed/>
                </p:oleObj>
              </mc:Choice>
              <mc:Fallback>
                <p:oleObj name="Equation" r:id="rId13" imgW="4241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1100" y="3974432"/>
                        <a:ext cx="4241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743200" y="4805363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3" name="Equation" r:id="rId15" imgW="1104840" imgH="317160" progId="Equation.DSMT4">
                  <p:embed/>
                </p:oleObj>
              </mc:Choice>
              <mc:Fallback>
                <p:oleObj name="Equation" r:id="rId15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43200" y="4805363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81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/>
              <a:t>enters the reactor at 310 K,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99FF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3399FF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3399FF"/>
                </a:solidFill>
              </a:rPr>
              <a:t>300 L/min</a:t>
            </a:r>
            <a:r>
              <a:rPr lang="en-US" dirty="0"/>
              <a:t>.  </a:t>
            </a:r>
            <a:r>
              <a:rPr lang="en-US" dirty="0" smtClean="0"/>
              <a:t>Extra info: UA= </a:t>
            </a:r>
            <a:r>
              <a:rPr lang="en-US" dirty="0"/>
              <a:t>3200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min•K</a:t>
            </a:r>
            <a:r>
              <a:rPr lang="en-US" dirty="0"/>
              <a:t>   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= 340 K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06600"/>
                </a:solidFill>
              </a:rPr>
              <a:t>120 </a:t>
            </a:r>
            <a:r>
              <a:rPr lang="en-US" dirty="0">
                <a:solidFill>
                  <a:srgbClr val="006600"/>
                </a:solidFill>
              </a:rPr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generated 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13100" y="2095500"/>
          <a:ext cx="2717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6" name="Equation" r:id="rId3" imgW="2717640" imgH="723600" progId="Equation.DSMT4">
                  <p:embed/>
                </p:oleObj>
              </mc:Choice>
              <mc:Fallback>
                <p:oleObj name="Equation" r:id="rId3" imgW="27176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3100" y="2095500"/>
                        <a:ext cx="2717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05000" y="4638840"/>
          <a:ext cx="685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7" name="Equation" r:id="rId5" imgW="685800" imgH="634680" progId="Equation.DSMT4">
                  <p:embed/>
                </p:oleObj>
              </mc:Choice>
              <mc:Fallback>
                <p:oleObj name="Equation" r:id="rId5" imgW="685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4638840"/>
                        <a:ext cx="685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71750" y="2895600"/>
          <a:ext cx="400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8" name="Equation" r:id="rId7" imgW="4000320" imgH="393480" progId="Equation.DSMT4">
                  <p:embed/>
                </p:oleObj>
              </mc:Choice>
              <mc:Fallback>
                <p:oleObj name="Equation" r:id="rId7" imgW="400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1750" y="2895600"/>
                        <a:ext cx="400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68763" y="3338545"/>
          <a:ext cx="290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9" name="Equation" r:id="rId9" imgW="2908080" imgH="571320" progId="Equation.DSMT4">
                  <p:embed/>
                </p:oleObj>
              </mc:Choice>
              <mc:Fallback>
                <p:oleObj name="Equation" r:id="rId9" imgW="2908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8763" y="3338545"/>
                        <a:ext cx="2908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133600" y="3338545"/>
          <a:ext cx="181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0" name="Equation" r:id="rId11" imgW="1815840" imgH="571320" progId="Equation.DSMT4">
                  <p:embed/>
                </p:oleObj>
              </mc:Choice>
              <mc:Fallback>
                <p:oleObj name="Equation" r:id="rId11" imgW="18158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3600" y="3338545"/>
                        <a:ext cx="181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451100" y="3974432"/>
          <a:ext cx="424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1" name="Equation" r:id="rId13" imgW="4241520" imgH="571320" progId="Equation.DSMT4">
                  <p:embed/>
                </p:oleObj>
              </mc:Choice>
              <mc:Fallback>
                <p:oleObj name="Equation" r:id="rId13" imgW="4241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1100" y="3974432"/>
                        <a:ext cx="4241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884864" y="4648200"/>
          <a:ext cx="3632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2" name="Equation" r:id="rId15" imgW="3632040" imgH="622080" progId="Equation.DSMT4">
                  <p:embed/>
                </p:oleObj>
              </mc:Choice>
              <mc:Fallback>
                <p:oleObj name="Equation" r:id="rId15" imgW="3632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84864" y="4648200"/>
                        <a:ext cx="3632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743200" y="4805363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3" name="Equation" r:id="rId17" imgW="1104840" imgH="317160" progId="Equation.DSMT4">
                  <p:embed/>
                </p:oleObj>
              </mc:Choice>
              <mc:Fallback>
                <p:oleObj name="Equation" r:id="rId17" imgW="11048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43200" y="4805363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914400" y="5395913"/>
          <a:ext cx="4940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4" name="Equation" r:id="rId19" imgW="4940280" imgH="1231560" progId="Equation.DSMT4">
                  <p:embed/>
                </p:oleObj>
              </mc:Choice>
              <mc:Fallback>
                <p:oleObj name="Equation" r:id="rId19" imgW="494028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4400" y="5395913"/>
                        <a:ext cx="49403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97550" y="5722938"/>
          <a:ext cx="196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45" name="Equation" r:id="rId21" imgW="1968480" imgH="571320" progId="Equation.DSMT4">
                  <p:embed/>
                </p:oleObj>
              </mc:Choice>
              <mc:Fallback>
                <p:oleObj name="Equation" r:id="rId21" imgW="19684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97550" y="5722938"/>
                        <a:ext cx="1968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3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/>
              <a:t>enters the reactor at 310 K,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99FF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3399FF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3399FF"/>
                </a:solidFill>
              </a:rPr>
              <a:t>300 L/min</a:t>
            </a:r>
            <a:r>
              <a:rPr lang="en-US" dirty="0"/>
              <a:t>.  </a:t>
            </a:r>
            <a:r>
              <a:rPr lang="en-US" dirty="0" smtClean="0"/>
              <a:t>Extra info: UA= </a:t>
            </a:r>
            <a:r>
              <a:rPr lang="en-US" dirty="0"/>
              <a:t>3200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min•K</a:t>
            </a:r>
            <a:r>
              <a:rPr lang="en-US" dirty="0"/>
              <a:t>   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= 340 K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06600"/>
                </a:solidFill>
              </a:rPr>
              <a:t>120 </a:t>
            </a:r>
            <a:r>
              <a:rPr lang="en-US" dirty="0">
                <a:solidFill>
                  <a:srgbClr val="006600"/>
                </a:solidFill>
              </a:rPr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</a:t>
            </a:r>
            <a:r>
              <a:rPr lang="en-US" dirty="0" smtClean="0">
                <a:solidFill>
                  <a:srgbClr val="0000FF"/>
                </a:solidFill>
              </a:rPr>
              <a:t>removal </a:t>
            </a:r>
            <a:r>
              <a:rPr lang="en-US" dirty="0">
                <a:solidFill>
                  <a:srgbClr val="0000FF"/>
                </a:solidFill>
              </a:rPr>
              <a:t>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76743" y="3707028"/>
          <a:ext cx="1435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Equation" r:id="rId3" imgW="1434960" imgH="774360" progId="Equation.DSMT4">
                  <p:embed/>
                </p:oleObj>
              </mc:Choice>
              <mc:Fallback>
                <p:oleObj name="Equation" r:id="rId3" imgW="1434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743" y="3707028"/>
                        <a:ext cx="1435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035300" y="2209800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6" name="Equation" r:id="rId5" imgW="3073320" imgH="469800" progId="Equation.DSMT4">
                  <p:embed/>
                </p:oleObj>
              </mc:Choice>
              <mc:Fallback>
                <p:oleObj name="Equation" r:id="rId5" imgW="3073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300" y="2209800"/>
                        <a:ext cx="3073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98450" y="2640652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7" name="Equation" r:id="rId7" imgW="2197080" imgH="787320" progId="Equation.DSMT4">
                  <p:embed/>
                </p:oleObj>
              </mc:Choice>
              <mc:Fallback>
                <p:oleObj name="Equation" r:id="rId7" imgW="2197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450" y="2640652"/>
                        <a:ext cx="2197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237096" y="2713677"/>
          <a:ext cx="420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8" name="Equation" r:id="rId9" imgW="4203360" imgH="660240" progId="Equation.DSMT4">
                  <p:embed/>
                </p:oleObj>
              </mc:Choice>
              <mc:Fallback>
                <p:oleObj name="Equation" r:id="rId9" imgW="4203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7096" y="2713677"/>
                        <a:ext cx="4203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504296" y="2728912"/>
          <a:ext cx="214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9" name="Equation" r:id="rId11" imgW="2145960" imgH="609480" progId="Equation.DSMT4">
                  <p:embed/>
                </p:oleObj>
              </mc:Choice>
              <mc:Fallback>
                <p:oleObj name="Equation" r:id="rId11" imgW="2145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4296" y="2728912"/>
                        <a:ext cx="2146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3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/>
              <a:t>enters the reactor at 310 K,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99FF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3399FF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3399FF"/>
                </a:solidFill>
              </a:rPr>
              <a:t>300 L/min</a:t>
            </a:r>
            <a:r>
              <a:rPr lang="en-US" dirty="0"/>
              <a:t>.  </a:t>
            </a:r>
            <a:r>
              <a:rPr lang="en-US" dirty="0" smtClean="0"/>
              <a:t>Extra info: </a:t>
            </a:r>
            <a:r>
              <a:rPr lang="en-US" dirty="0" smtClean="0">
                <a:solidFill>
                  <a:srgbClr val="6600FF"/>
                </a:solidFill>
              </a:rPr>
              <a:t>UA= </a:t>
            </a:r>
            <a:r>
              <a:rPr lang="en-US" dirty="0">
                <a:solidFill>
                  <a:srgbClr val="6600FF"/>
                </a:solidFill>
              </a:rPr>
              <a:t>3200 </a:t>
            </a:r>
            <a:r>
              <a:rPr lang="en-US" dirty="0" err="1">
                <a:solidFill>
                  <a:srgbClr val="6600FF"/>
                </a:solidFill>
              </a:rPr>
              <a:t>cal</a:t>
            </a:r>
            <a:r>
              <a:rPr lang="en-US" dirty="0">
                <a:solidFill>
                  <a:srgbClr val="6600FF"/>
                </a:solidFill>
              </a:rPr>
              <a:t>/</a:t>
            </a:r>
            <a:r>
              <a:rPr lang="en-US" dirty="0" err="1">
                <a:solidFill>
                  <a:srgbClr val="6600FF"/>
                </a:solidFill>
              </a:rPr>
              <a:t>min•K</a:t>
            </a:r>
            <a:r>
              <a:rPr lang="en-US" dirty="0">
                <a:solidFill>
                  <a:srgbClr val="6600FF"/>
                </a:solidFill>
              </a:rPr>
              <a:t>    </a:t>
            </a:r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/>
              <a:t>= 340 K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06600"/>
                </a:solidFill>
              </a:rPr>
              <a:t>120 </a:t>
            </a:r>
            <a:r>
              <a:rPr lang="en-US" dirty="0">
                <a:solidFill>
                  <a:srgbClr val="006600"/>
                </a:solidFill>
              </a:rPr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</a:t>
            </a:r>
            <a:r>
              <a:rPr lang="en-US" dirty="0" smtClean="0">
                <a:solidFill>
                  <a:srgbClr val="0000FF"/>
                </a:solidFill>
              </a:rPr>
              <a:t>removal </a:t>
            </a:r>
            <a:r>
              <a:rPr lang="en-US" dirty="0">
                <a:solidFill>
                  <a:srgbClr val="0000FF"/>
                </a:solidFill>
              </a:rPr>
              <a:t>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76400" y="3704188"/>
          <a:ext cx="1435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4" name="Equation" r:id="rId3" imgW="1434960" imgH="774360" progId="Equation.DSMT4">
                  <p:embed/>
                </p:oleObj>
              </mc:Choice>
              <mc:Fallback>
                <p:oleObj name="Equation" r:id="rId3" imgW="1434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704188"/>
                        <a:ext cx="1435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035300" y="2209800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5" name="Equation" r:id="rId5" imgW="3073320" imgH="469800" progId="Equation.DSMT4">
                  <p:embed/>
                </p:oleObj>
              </mc:Choice>
              <mc:Fallback>
                <p:oleObj name="Equation" r:id="rId5" imgW="3073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300" y="2209800"/>
                        <a:ext cx="3073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98450" y="2640652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6" name="Equation" r:id="rId7" imgW="2197080" imgH="787320" progId="Equation.DSMT4">
                  <p:embed/>
                </p:oleObj>
              </mc:Choice>
              <mc:Fallback>
                <p:oleObj name="Equation" r:id="rId7" imgW="2197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450" y="2640652"/>
                        <a:ext cx="2197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237096" y="2713677"/>
          <a:ext cx="420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7" name="Equation" r:id="rId9" imgW="4203360" imgH="660240" progId="Equation.DSMT4">
                  <p:embed/>
                </p:oleObj>
              </mc:Choice>
              <mc:Fallback>
                <p:oleObj name="Equation" r:id="rId9" imgW="4203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7096" y="2713677"/>
                        <a:ext cx="4203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504296" y="2728912"/>
          <a:ext cx="214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8" name="Equation" r:id="rId11" imgW="2145960" imgH="609480" progId="Equation.DSMT4">
                  <p:embed/>
                </p:oleObj>
              </mc:Choice>
              <mc:Fallback>
                <p:oleObj name="Equation" r:id="rId11" imgW="2145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4296" y="2728912"/>
                        <a:ext cx="2146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22672" y="3429000"/>
          <a:ext cx="2870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9" name="Equation" r:id="rId13" imgW="2869920" imgH="1282680" progId="Equation.DSMT4">
                  <p:embed/>
                </p:oleObj>
              </mc:Choice>
              <mc:Fallback>
                <p:oleObj name="Equation" r:id="rId13" imgW="286992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2672" y="3429000"/>
                        <a:ext cx="2870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247168" y="3890144"/>
          <a:ext cx="1282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0" name="Equation" r:id="rId15" imgW="1282680" imgH="253800" progId="Equation.DSMT4">
                  <p:embed/>
                </p:oleObj>
              </mc:Choice>
              <mc:Fallback>
                <p:oleObj name="Equation" r:id="rId15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7168" y="3890144"/>
                        <a:ext cx="1282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914400" y="4800600"/>
          <a:ext cx="1778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1" name="Equation" r:id="rId17" imgW="1777680" imgH="672840" progId="Equation.DSMT4">
                  <p:embed/>
                </p:oleObj>
              </mc:Choice>
              <mc:Fallback>
                <p:oleObj name="Equation" r:id="rId17" imgW="17776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4400" y="4800600"/>
                        <a:ext cx="1778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0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>
                <a:solidFill>
                  <a:srgbClr val="003399"/>
                </a:solidFill>
              </a:rPr>
              <a:t>enters the reactor at 310 K</a:t>
            </a:r>
            <a:r>
              <a:rPr lang="en-US" dirty="0"/>
              <a:t>, 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99FF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3399FF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3399FF"/>
                </a:solidFill>
              </a:rPr>
              <a:t>300 L/min</a:t>
            </a:r>
            <a:r>
              <a:rPr lang="en-US" dirty="0"/>
              <a:t>.  </a:t>
            </a:r>
            <a:r>
              <a:rPr lang="en-US" dirty="0" smtClean="0"/>
              <a:t>Extra info: </a:t>
            </a:r>
            <a:r>
              <a:rPr lang="en-US" dirty="0" smtClean="0">
                <a:solidFill>
                  <a:srgbClr val="6600FF"/>
                </a:solidFill>
              </a:rPr>
              <a:t>UA= </a:t>
            </a:r>
            <a:r>
              <a:rPr lang="en-US" dirty="0">
                <a:solidFill>
                  <a:srgbClr val="6600FF"/>
                </a:solidFill>
              </a:rPr>
              <a:t>3200 </a:t>
            </a:r>
            <a:r>
              <a:rPr lang="en-US" dirty="0" err="1">
                <a:solidFill>
                  <a:srgbClr val="6600FF"/>
                </a:solidFill>
              </a:rPr>
              <a:t>cal</a:t>
            </a:r>
            <a:r>
              <a:rPr lang="en-US" dirty="0">
                <a:solidFill>
                  <a:srgbClr val="6600FF"/>
                </a:solidFill>
              </a:rPr>
              <a:t>/</a:t>
            </a:r>
            <a:r>
              <a:rPr lang="en-US" dirty="0" err="1">
                <a:solidFill>
                  <a:srgbClr val="6600FF"/>
                </a:solidFill>
              </a:rPr>
              <a:t>min•K</a:t>
            </a:r>
            <a:r>
              <a:rPr lang="en-US" dirty="0">
                <a:solidFill>
                  <a:srgbClr val="6600FF"/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340 K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06600"/>
                </a:solidFill>
              </a:rPr>
              <a:t>120 </a:t>
            </a:r>
            <a:r>
              <a:rPr lang="en-US" dirty="0">
                <a:solidFill>
                  <a:srgbClr val="006600"/>
                </a:solidFill>
              </a:rPr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What is the value of the heat </a:t>
            </a:r>
            <a:r>
              <a:rPr lang="en-US" dirty="0" smtClean="0">
                <a:solidFill>
                  <a:srgbClr val="0000FF"/>
                </a:solidFill>
              </a:rPr>
              <a:t>removal </a:t>
            </a:r>
            <a:r>
              <a:rPr lang="en-US" dirty="0">
                <a:solidFill>
                  <a:srgbClr val="0000FF"/>
                </a:solidFill>
              </a:rPr>
              <a:t>term (with units) when 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360K? (The reactor is NOT at the steady state</a:t>
            </a:r>
            <a:r>
              <a:rPr lang="en-US" dirty="0" smtClean="0">
                <a:solidFill>
                  <a:srgbClr val="0000FF"/>
                </a:solidFill>
              </a:rPr>
              <a:t>.)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76400" y="3704188"/>
          <a:ext cx="1435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8" name="Equation" r:id="rId3" imgW="1434960" imgH="774360" progId="Equation.DSMT4">
                  <p:embed/>
                </p:oleObj>
              </mc:Choice>
              <mc:Fallback>
                <p:oleObj name="Equation" r:id="rId3" imgW="14349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3704188"/>
                        <a:ext cx="1435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035300" y="2209800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59" name="Equation" r:id="rId5" imgW="3073320" imgH="469800" progId="Equation.DSMT4">
                  <p:embed/>
                </p:oleObj>
              </mc:Choice>
              <mc:Fallback>
                <p:oleObj name="Equation" r:id="rId5" imgW="3073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5300" y="2209800"/>
                        <a:ext cx="3073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98450" y="2640652"/>
          <a:ext cx="2197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0" name="Equation" r:id="rId7" imgW="2197080" imgH="787320" progId="Equation.DSMT4">
                  <p:embed/>
                </p:oleObj>
              </mc:Choice>
              <mc:Fallback>
                <p:oleObj name="Equation" r:id="rId7" imgW="2197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450" y="2640652"/>
                        <a:ext cx="2197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237096" y="2713677"/>
          <a:ext cx="420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1" name="Equation" r:id="rId9" imgW="4203360" imgH="660240" progId="Equation.DSMT4">
                  <p:embed/>
                </p:oleObj>
              </mc:Choice>
              <mc:Fallback>
                <p:oleObj name="Equation" r:id="rId9" imgW="4203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7096" y="2713677"/>
                        <a:ext cx="4203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504296" y="2728912"/>
          <a:ext cx="214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2" name="Equation" r:id="rId11" imgW="2145960" imgH="609480" progId="Equation.DSMT4">
                  <p:embed/>
                </p:oleObj>
              </mc:Choice>
              <mc:Fallback>
                <p:oleObj name="Equation" r:id="rId11" imgW="2145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4296" y="2728912"/>
                        <a:ext cx="2146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22672" y="3429000"/>
          <a:ext cx="2870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3" name="Equation" r:id="rId13" imgW="2869920" imgH="1282680" progId="Equation.DSMT4">
                  <p:embed/>
                </p:oleObj>
              </mc:Choice>
              <mc:Fallback>
                <p:oleObj name="Equation" r:id="rId13" imgW="286992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2672" y="3429000"/>
                        <a:ext cx="2870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247168" y="3890144"/>
          <a:ext cx="1282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4" name="Equation" r:id="rId15" imgW="1282680" imgH="253800" progId="Equation.DSMT4">
                  <p:embed/>
                </p:oleObj>
              </mc:Choice>
              <mc:Fallback>
                <p:oleObj name="Equation" r:id="rId15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7168" y="3890144"/>
                        <a:ext cx="1282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4800600"/>
          <a:ext cx="1778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5" name="Equation" r:id="rId17" imgW="1777680" imgH="672840" progId="Equation.DSMT4">
                  <p:embed/>
                </p:oleObj>
              </mc:Choice>
              <mc:Fallback>
                <p:oleObj name="Equation" r:id="rId17" imgW="17776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4400" y="4800600"/>
                        <a:ext cx="1778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90838" y="4846638"/>
          <a:ext cx="3111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6" name="Equation" r:id="rId19" imgW="3111480" imgH="647640" progId="Equation.DSMT4">
                  <p:embed/>
                </p:oleObj>
              </mc:Choice>
              <mc:Fallback>
                <p:oleObj name="Equation" r:id="rId19" imgW="31114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90838" y="4846638"/>
                        <a:ext cx="3111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928048" y="5734050"/>
          <a:ext cx="480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7" name="Equation" r:id="rId21" imgW="4800600" imgH="609480" progId="Equation.DSMT4">
                  <p:embed/>
                </p:oleObj>
              </mc:Choice>
              <mc:Fallback>
                <p:oleObj name="Equation" r:id="rId21" imgW="4800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28048" y="5734050"/>
                        <a:ext cx="4800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148696" y="5033312"/>
          <a:ext cx="1816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8" name="Equation" r:id="rId23" imgW="1815840" imgH="368280" progId="Equation.DSMT4">
                  <p:embed/>
                </p:oleObj>
              </mc:Choice>
              <mc:Fallback>
                <p:oleObj name="Equation" r:id="rId23" imgW="1815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48696" y="5033312"/>
                        <a:ext cx="1816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755944" y="5728648"/>
          <a:ext cx="219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9" name="Equation" r:id="rId25" imgW="2197080" imgH="609480" progId="Equation.DSMT4">
                  <p:embed/>
                </p:oleObj>
              </mc:Choice>
              <mc:Fallback>
                <p:oleObj name="Equation" r:id="rId25" imgW="2197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55944" y="5728648"/>
                        <a:ext cx="2197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6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0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elementary, irreversible reaction A(l) → B(l) is carried out in a jacketed CSTR</a:t>
            </a:r>
            <a:r>
              <a:rPr lang="en-US" dirty="0" smtClean="0"/>
              <a:t>. </a:t>
            </a:r>
            <a:r>
              <a:rPr lang="en-US" dirty="0"/>
              <a:t>The feed contains pure </a:t>
            </a:r>
            <a:r>
              <a:rPr lang="en-US" dirty="0" smtClean="0"/>
              <a:t>A, &amp; it </a:t>
            </a:r>
            <a:r>
              <a:rPr lang="en-US" dirty="0">
                <a:solidFill>
                  <a:srgbClr val="003399"/>
                </a:solidFill>
              </a:rPr>
              <a:t>enters the reactor at 310 K</a:t>
            </a:r>
            <a:r>
              <a:rPr lang="en-US" dirty="0" smtClean="0"/>
              <a:t>, </a:t>
            </a:r>
            <a:r>
              <a:rPr lang="en-US" dirty="0"/>
              <a:t>where </a:t>
            </a:r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baseline="-25000" dirty="0">
                <a:solidFill>
                  <a:srgbClr val="CC0099"/>
                </a:solidFill>
              </a:rPr>
              <a:t>A0</a:t>
            </a:r>
            <a:r>
              <a:rPr lang="en-US" dirty="0"/>
              <a:t> = </a:t>
            </a:r>
            <a:r>
              <a:rPr lang="en-US" dirty="0">
                <a:solidFill>
                  <a:srgbClr val="CC0099"/>
                </a:solidFill>
              </a:rPr>
              <a:t>60 </a:t>
            </a:r>
            <a:r>
              <a:rPr lang="en-US" dirty="0" err="1">
                <a:solidFill>
                  <a:srgbClr val="CC0099"/>
                </a:solidFill>
              </a:rPr>
              <a:t>mol</a:t>
            </a:r>
            <a:r>
              <a:rPr lang="en-US" dirty="0">
                <a:solidFill>
                  <a:srgbClr val="CC0099"/>
                </a:solidFill>
              </a:rPr>
              <a:t>/min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3399FF"/>
                </a:solidFill>
                <a:latin typeface="Symbol" panose="05050102010706020507" pitchFamily="18" charset="2"/>
              </a:rPr>
              <a:t>u</a:t>
            </a:r>
            <a:r>
              <a:rPr lang="en-US" baseline="-25000" dirty="0" smtClean="0">
                <a:solidFill>
                  <a:srgbClr val="3399FF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3399FF"/>
                </a:solidFill>
              </a:rPr>
              <a:t>300 L/min</a:t>
            </a:r>
            <a:r>
              <a:rPr lang="en-US" dirty="0"/>
              <a:t>.  </a:t>
            </a:r>
            <a:r>
              <a:rPr lang="en-US" dirty="0" smtClean="0"/>
              <a:t>Extra info: UA= </a:t>
            </a:r>
            <a:r>
              <a:rPr lang="en-US" dirty="0"/>
              <a:t>3200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min•K</a:t>
            </a:r>
            <a:r>
              <a:rPr lang="en-US" dirty="0"/>
              <a:t>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340 K</a:t>
            </a:r>
            <a:r>
              <a:rPr lang="en-US" dirty="0"/>
              <a:t>    </a:t>
            </a:r>
            <a:r>
              <a:rPr lang="en-US" dirty="0" smtClean="0">
                <a:solidFill>
                  <a:srgbClr val="FF0000"/>
                </a:solidFill>
              </a:rPr>
              <a:t>∆H</a:t>
            </a:r>
            <a:r>
              <a:rPr lang="en-US" baseline="-25000" dirty="0" smtClean="0">
                <a:solidFill>
                  <a:srgbClr val="FF0000"/>
                </a:solidFill>
              </a:rPr>
              <a:t>RX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= -10,000 </a:t>
            </a:r>
            <a:r>
              <a:rPr lang="en-US" dirty="0" err="1">
                <a:solidFill>
                  <a:srgbClr val="FF0000"/>
                </a:solidFill>
              </a:rPr>
              <a:t>cal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pA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 smtClean="0">
                <a:solidFill>
                  <a:srgbClr val="800000"/>
                </a:solidFill>
              </a:rPr>
              <a:t>cal</a:t>
            </a:r>
            <a:r>
              <a:rPr lang="en-US" dirty="0" smtClean="0">
                <a:solidFill>
                  <a:srgbClr val="800000"/>
                </a:solidFill>
              </a:rPr>
              <a:t>/</a:t>
            </a:r>
            <a:r>
              <a:rPr lang="en-US" dirty="0" err="1" smtClean="0">
                <a:solidFill>
                  <a:srgbClr val="800000"/>
                </a:solidFill>
              </a:rPr>
              <a:t>mol·K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err="1" smtClean="0">
                <a:solidFill>
                  <a:srgbClr val="800000"/>
                </a:solidFill>
              </a:rPr>
              <a:t>C</a:t>
            </a:r>
            <a:r>
              <a:rPr lang="en-US" baseline="-25000" dirty="0" err="1" smtClean="0">
                <a:solidFill>
                  <a:srgbClr val="800000"/>
                </a:solidFill>
              </a:rPr>
              <a:t>pB</a:t>
            </a:r>
            <a:r>
              <a:rPr lang="en-US" dirty="0" smtClean="0">
                <a:solidFill>
                  <a:srgbClr val="800000"/>
                </a:solidFill>
              </a:rPr>
              <a:t>=15 </a:t>
            </a:r>
            <a:r>
              <a:rPr lang="en-US" dirty="0" err="1">
                <a:solidFill>
                  <a:srgbClr val="800000"/>
                </a:solidFill>
              </a:rPr>
              <a:t>cal</a:t>
            </a:r>
            <a:r>
              <a:rPr lang="en-US" dirty="0">
                <a:solidFill>
                  <a:srgbClr val="800000"/>
                </a:solidFill>
              </a:rPr>
              <a:t>/</a:t>
            </a:r>
            <a:r>
              <a:rPr lang="en-US" dirty="0" err="1">
                <a:solidFill>
                  <a:srgbClr val="800000"/>
                </a:solidFill>
              </a:rPr>
              <a:t>mol·K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0066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/>
              <a:t> =</a:t>
            </a:r>
            <a:r>
              <a:rPr lang="en-US" dirty="0" smtClean="0">
                <a:solidFill>
                  <a:srgbClr val="006600"/>
                </a:solidFill>
              </a:rPr>
              <a:t>120 </a:t>
            </a:r>
            <a:r>
              <a:rPr lang="en-US" dirty="0">
                <a:solidFill>
                  <a:srgbClr val="006600"/>
                </a:solidFill>
              </a:rPr>
              <a:t>min   </a:t>
            </a:r>
            <a:r>
              <a:rPr lang="en-US" dirty="0" smtClean="0"/>
              <a:t>E =20,000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mol</a:t>
            </a:r>
            <a:r>
              <a:rPr lang="en-US" dirty="0"/>
              <a:t>   </a:t>
            </a:r>
            <a:r>
              <a:rPr lang="en-US" dirty="0" smtClean="0"/>
              <a:t>k(400K) </a:t>
            </a:r>
            <a:r>
              <a:rPr lang="en-US" dirty="0"/>
              <a:t>= 1 </a:t>
            </a:r>
            <a:r>
              <a:rPr lang="en-US" dirty="0" smtClean="0"/>
              <a:t>min</a:t>
            </a:r>
            <a:r>
              <a:rPr lang="en-US" baseline="30000" dirty="0" smtClean="0"/>
              <a:t>-1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When </a:t>
            </a:r>
            <a:r>
              <a:rPr lang="en-US" dirty="0">
                <a:solidFill>
                  <a:srgbClr val="0000FF"/>
                </a:solidFill>
              </a:rPr>
              <a:t>a disturbance causes the temperature in the reactor to drift to 360 K if </a:t>
            </a:r>
            <a:r>
              <a:rPr lang="en-US" u="sng" dirty="0">
                <a:solidFill>
                  <a:srgbClr val="0000FF"/>
                </a:solidFill>
              </a:rPr>
              <a:t>–</a:t>
            </a:r>
            <a:r>
              <a:rPr lang="en-US" u="sng" dirty="0" err="1">
                <a:solidFill>
                  <a:srgbClr val="0000FF"/>
                </a:solidFill>
              </a:rPr>
              <a:t>r</a:t>
            </a:r>
            <a:r>
              <a:rPr lang="en-US" u="sng" baseline="-25000" dirty="0" err="1">
                <a:solidFill>
                  <a:srgbClr val="0000FF"/>
                </a:solidFill>
              </a:rPr>
              <a:t>A</a:t>
            </a:r>
            <a:r>
              <a:rPr lang="en-US" u="sng" dirty="0">
                <a:solidFill>
                  <a:srgbClr val="0000FF"/>
                </a:solidFill>
              </a:rPr>
              <a:t> = 0.0015 </a:t>
            </a:r>
            <a:r>
              <a:rPr lang="en-US" u="sng" dirty="0" err="1">
                <a:solidFill>
                  <a:srgbClr val="0000FF"/>
                </a:solidFill>
              </a:rPr>
              <a:t>mol</a:t>
            </a:r>
            <a:r>
              <a:rPr lang="en-US" u="sng" dirty="0">
                <a:solidFill>
                  <a:srgbClr val="0000FF"/>
                </a:solidFill>
              </a:rPr>
              <a:t>/</a:t>
            </a:r>
            <a:r>
              <a:rPr lang="en-US" u="sng" dirty="0" err="1">
                <a:solidFill>
                  <a:srgbClr val="0000FF"/>
                </a:solidFill>
              </a:rPr>
              <a:t>L•min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at </a:t>
            </a:r>
            <a:r>
              <a:rPr lang="en-US" dirty="0" smtClean="0">
                <a:solidFill>
                  <a:srgbClr val="0000FF"/>
                </a:solidFill>
              </a:rPr>
              <a:t>360K,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254250" y="1828800"/>
          <a:ext cx="463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Equation" r:id="rId3" imgW="4635360" imgH="571320" progId="Equation.DSMT4">
                  <p:embed/>
                </p:oleObj>
              </mc:Choice>
              <mc:Fallback>
                <p:oleObj name="Equation" r:id="rId3" imgW="4635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4250" y="1828800"/>
                        <a:ext cx="4635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9773" y="2465696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ill </a:t>
            </a:r>
            <a:r>
              <a:rPr lang="en-US" dirty="0">
                <a:solidFill>
                  <a:srgbClr val="0000FF"/>
                </a:solidFill>
              </a:rPr>
              <a:t>the reactor temperature heat up, cool down, or stay at 360 </a:t>
            </a:r>
            <a:r>
              <a:rPr lang="en-US" dirty="0" smtClean="0">
                <a:solidFill>
                  <a:srgbClr val="0000FF"/>
                </a:solidFill>
              </a:rPr>
              <a:t>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422" y="4191000"/>
            <a:ext cx="4503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>
                <a:solidFill>
                  <a:srgbClr val="C00000"/>
                </a:solidFill>
              </a:rPr>
              <a:t>G(T) &gt; R(T) so the reactor will heat </a:t>
            </a:r>
            <a:r>
              <a:rPr lang="en-US" sz="2000" dirty="0" smtClean="0">
                <a:solidFill>
                  <a:srgbClr val="C00000"/>
                </a:solidFill>
              </a:rPr>
              <a:t>up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0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Review: CSTR Stability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82168" y="705678"/>
          <a:ext cx="8991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/>
          <p:cNvSpPr/>
          <p:nvPr/>
        </p:nvSpPr>
        <p:spPr>
          <a:xfrm>
            <a:off x="1905776" y="3742580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15128" y="2659868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65680" y="1526916"/>
            <a:ext cx="91440" cy="9144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8568" y="34017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1768" y="23349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3568" y="16491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064162" y="3289128"/>
            <a:ext cx="137160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97216" y="2020669"/>
            <a:ext cx="189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G(T)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falls to T=SS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203602" y="2919322"/>
            <a:ext cx="210312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0270" y="1065251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R(T)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rises to T=SS</a:t>
            </a:r>
            <a:r>
              <a:rPr lang="en-US" baseline="-25000" dirty="0" smtClean="0"/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33336" y="3541696"/>
            <a:ext cx="77724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6968" y="2312938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G(T)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R(T)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 T rises to T=SS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6636162" y="2602534"/>
            <a:ext cx="2743200" cy="158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83965" y="1905000"/>
            <a:ext cx="302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R(T) 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G(T) </a:t>
            </a:r>
          </a:p>
          <a:p>
            <a:pPr algn="r"/>
            <a:r>
              <a:rPr lang="en-US" dirty="0" smtClean="0"/>
              <a:t>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/>
              <a:t>T falls to T=SS</a:t>
            </a:r>
            <a:r>
              <a:rPr lang="en-US" baseline="-25000" dirty="0" smtClean="0"/>
              <a:t>3</a:t>
            </a:r>
          </a:p>
        </p:txBody>
      </p:sp>
      <p:sp>
        <p:nvSpPr>
          <p:cNvPr id="26" name="Circular Arrow 25"/>
          <p:cNvSpPr/>
          <p:nvPr/>
        </p:nvSpPr>
        <p:spPr>
          <a:xfrm rot="20320596" flipH="1" flipV="1">
            <a:off x="1719150" y="3143893"/>
            <a:ext cx="1242702" cy="11658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439437"/>
              <a:gd name="adj5" fmla="val 1878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20084948">
            <a:off x="5951856" y="1064864"/>
            <a:ext cx="1925534" cy="1365834"/>
          </a:xfrm>
          <a:prstGeom prst="circularArrow">
            <a:avLst>
              <a:gd name="adj1" fmla="val 7858"/>
              <a:gd name="adj2" fmla="val 1329795"/>
              <a:gd name="adj3" fmla="val 20593496"/>
              <a:gd name="adj4" fmla="val 11489645"/>
              <a:gd name="adj5" fmla="val 1830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21220209">
            <a:off x="745250" y="3100807"/>
            <a:ext cx="1355329" cy="1125091"/>
          </a:xfrm>
          <a:prstGeom prst="circularArrow">
            <a:avLst>
              <a:gd name="adj1" fmla="val 12203"/>
              <a:gd name="adj2" fmla="val 1142319"/>
              <a:gd name="adj3" fmla="val 20946990"/>
              <a:gd name="adj4" fmla="val 9980548"/>
              <a:gd name="adj5" fmla="val 1494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ular Arrow 28"/>
          <p:cNvSpPr/>
          <p:nvPr/>
        </p:nvSpPr>
        <p:spPr>
          <a:xfrm rot="20300510" flipH="1" flipV="1">
            <a:off x="7599431" y="1228659"/>
            <a:ext cx="506578" cy="7789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726301"/>
              <a:gd name="adj5" fmla="val 14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68" y="41910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/>
              <a:t>Magnitude of 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/>
              <a:t> curve determines if reactor T will rise or fall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17" y="4541775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intersection, equal rate of heat generation &amp; removal, no change in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36" y="520966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G(T) 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/>
              <a:t> line above </a:t>
            </a: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/>
              <a:t> on graph): rate of heat generation &gt; heat removal, so reactor heats up until a steady state is reached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349" y="587754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R(T)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C00000"/>
                </a:solidFill>
              </a:rPr>
              <a:t>G(T)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00FF"/>
                </a:solidFill>
              </a:rPr>
              <a:t>R(T) </a:t>
            </a:r>
            <a:r>
              <a:rPr lang="en-US" sz="2000" dirty="0" smtClean="0"/>
              <a:t>line above </a:t>
            </a:r>
            <a:r>
              <a:rPr lang="en-US" sz="2000" dirty="0" smtClean="0">
                <a:solidFill>
                  <a:srgbClr val="C00000"/>
                </a:solidFill>
              </a:rPr>
              <a:t>G(T) </a:t>
            </a:r>
            <a:r>
              <a:rPr lang="en-US" sz="2000" dirty="0" smtClean="0"/>
              <a:t>on graph): rate of heat generation &lt; heat removal, so reactor cools off until a steady state is reached </a:t>
            </a:r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4205565" y="3219727"/>
          <a:ext cx="39449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1" name="Equation" r:id="rId5" imgW="3949560" imgH="736560" progId="Equation.DSMT4">
                  <p:embed/>
                </p:oleObj>
              </mc:Choice>
              <mc:Fallback>
                <p:oleObj name="Equation" r:id="rId5" imgW="3949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65" y="3219727"/>
                        <a:ext cx="39449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Brace 41"/>
          <p:cNvSpPr/>
          <p:nvPr/>
        </p:nvSpPr>
        <p:spPr>
          <a:xfrm rot="16200000" flipV="1">
            <a:off x="7266767" y="2481458"/>
            <a:ext cx="182880" cy="155448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400800" y="2851669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Heat generated </a:t>
            </a:r>
            <a:r>
              <a:rPr 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G(T)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421116" y="1143638"/>
          <a:ext cx="16748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2" name="Equation" r:id="rId7" imgW="1676160" imgH="368280" progId="Equation.DSMT4">
                  <p:embed/>
                </p:oleObj>
              </mc:Choice>
              <mc:Fallback>
                <p:oleObj name="Equation" r:id="rId7" imgW="1676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116" y="1143638"/>
                        <a:ext cx="16748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726367" y="1126231"/>
          <a:ext cx="15652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3" name="Equation" r:id="rId9" imgW="1562040" imgH="622080" progId="Equation.DSMT4">
                  <p:embed/>
                </p:oleObj>
              </mc:Choice>
              <mc:Fallback>
                <p:oleObj name="Equation" r:id="rId9" imgW="15620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67" y="1126231"/>
                        <a:ext cx="15652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3352800" y="1572636"/>
            <a:ext cx="2514600" cy="18563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581400" y="1447800"/>
            <a:ext cx="1524000" cy="198120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 rot="16200000" flipV="1">
            <a:off x="5127203" y="2377440"/>
            <a:ext cx="182880" cy="1920240"/>
          </a:xfrm>
          <a:prstGeom prst="rightBrac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17990" y="297028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</a:rPr>
              <a:t>Heat removed: </a:t>
            </a:r>
            <a:r>
              <a:rPr lang="en-US" sz="1600" b="1" dirty="0" smtClean="0">
                <a:solidFill>
                  <a:srgbClr val="0033CC"/>
                </a:solidFill>
                <a:latin typeface="Arial"/>
                <a:cs typeface="Arial"/>
              </a:rPr>
              <a:t>R(T)</a:t>
            </a:r>
            <a:endParaRPr lang="en-US" sz="16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923197"/>
            <a:ext cx="920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liquid phase </a:t>
            </a:r>
            <a:r>
              <a:rPr lang="en-US" dirty="0" err="1" smtClean="0"/>
              <a:t>rxn</a:t>
            </a:r>
            <a:r>
              <a:rPr lang="en-US" dirty="0" smtClean="0"/>
              <a:t>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58835"/>
              </p:ext>
            </p:extLst>
          </p:nvPr>
        </p:nvGraphicFramePr>
        <p:xfrm>
          <a:off x="76200" y="1499746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3" imgW="3276600" imgH="393700" progId="">
                  <p:embed/>
                </p:oleObj>
              </mc:Choice>
              <mc:Fallback>
                <p:oleObj name="Equation" r:id="rId3" imgW="3276600" imgH="3937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99746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2400" y="1838898"/>
            <a:ext cx="4464684" cy="2305110"/>
            <a:chOff x="152400" y="1981200"/>
            <a:chExt cx="4464684" cy="230511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347318"/>
              <a:ext cx="44646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Mole balance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Rate Law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Stoichiometry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Combine rate law &amp; stoichiometry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Energy balance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 smtClean="0">
                  <a:solidFill>
                    <a:srgbClr val="0000FF"/>
                  </a:solidFill>
                </a:rPr>
                <a:t>Solve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" y="1981200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Strategy: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" y="4114800"/>
            <a:ext cx="403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6a. Solve CSTR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8000"/>
                </a:solidFill>
              </a:rPr>
              <a:t>Use EB to find T as a function of X</a:t>
            </a:r>
            <a:r>
              <a:rPr lang="en-US" sz="2000" baseline="-25000" dirty="0" smtClean="0">
                <a:solidFill>
                  <a:srgbClr val="008000"/>
                </a:solidFill>
              </a:rPr>
              <a:t>A</a:t>
            </a:r>
            <a:endParaRPr lang="en-US" sz="2000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008000"/>
                </a:solidFill>
              </a:rPr>
              <a:t>Calculate V using the CSTR design </a:t>
            </a:r>
            <a:r>
              <a:rPr lang="en-US" sz="2000" dirty="0" err="1" smtClean="0">
                <a:solidFill>
                  <a:srgbClr val="008000"/>
                </a:solidFill>
              </a:rPr>
              <a:t>eq</a:t>
            </a:r>
            <a:r>
              <a:rPr lang="en-US" sz="2000" dirty="0" smtClean="0">
                <a:solidFill>
                  <a:srgbClr val="008000"/>
                </a:solidFill>
              </a:rPr>
              <a:t>  with k calculated at that 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0198" y="4114800"/>
            <a:ext cx="5003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6b. Solve PFR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EB to construct table of T as a function of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k = </a:t>
            </a:r>
            <a:r>
              <a:rPr lang="en-US" sz="2000" dirty="0" err="1" smtClean="0">
                <a:solidFill>
                  <a:srgbClr val="7030A0"/>
                </a:solidFill>
              </a:rPr>
              <a:t>Ae</a:t>
            </a:r>
            <a:r>
              <a:rPr lang="en-US" sz="2000" baseline="30000" dirty="0" smtClean="0">
                <a:solidFill>
                  <a:srgbClr val="7030A0"/>
                </a:solidFill>
              </a:rPr>
              <a:t>-E/RT</a:t>
            </a:r>
            <a:r>
              <a:rPr lang="en-US" sz="2000" dirty="0" smtClean="0">
                <a:solidFill>
                  <a:srgbClr val="7030A0"/>
                </a:solidFill>
              </a:rPr>
              <a:t> to construct table of k as function of T &amp; therefore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Calculate -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as a function of T &amp;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Calculate F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7030A0"/>
                </a:solidFill>
              </a:rPr>
              <a:t>/-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for each T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>
                <a:solidFill>
                  <a:srgbClr val="7030A0"/>
                </a:solidFill>
              </a:rPr>
              <a:t>Use numeric technique to calculate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2558990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Mole balance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3460750" y="2438400"/>
          <a:ext cx="1949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" name="Equation" r:id="rId3" imgW="1943100" imgH="685800" progId="">
                  <p:embed/>
                </p:oleObj>
              </mc:Choice>
              <mc:Fallback>
                <p:oleObj name="Equation" r:id="rId3" imgW="19431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2438400"/>
                        <a:ext cx="1949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9812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CSTR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19812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PFR</a:t>
            </a:r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>
            <p:extLst/>
          </p:nvPr>
        </p:nvGraphicFramePr>
        <p:xfrm>
          <a:off x="6111875" y="2409825"/>
          <a:ext cx="24431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8" name="Equation" r:id="rId5" imgW="2451100" imgH="736600" progId="">
                  <p:embed/>
                </p:oleObj>
              </mc:Choice>
              <mc:Fallback>
                <p:oleObj name="Equation" r:id="rId5" imgW="2451100" imgH="73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2409825"/>
                        <a:ext cx="24431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338449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Rate law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/>
          </p:nvPr>
        </p:nvGraphicFramePr>
        <p:xfrm>
          <a:off x="3365500" y="3841750"/>
          <a:ext cx="5448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9" name="Equation" r:id="rId7" imgW="5448300" imgH="749300" progId="">
                  <p:embed/>
                </p:oleObj>
              </mc:Choice>
              <mc:Fallback>
                <p:oleObj name="Equation" r:id="rId7" imgW="5448300" imgH="749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841750"/>
                        <a:ext cx="5448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562600" y="3403600"/>
          <a:ext cx="147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0" name="Equation" r:id="rId9" imgW="1473200" imgH="330200" progId="">
                  <p:embed/>
                </p:oleObj>
              </mc:Choice>
              <mc:Fallback>
                <p:oleObj name="Equation" r:id="rId9" imgW="1473200" imgH="3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03600"/>
                        <a:ext cx="1473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1065499"/>
            <a:ext cx="855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" y="1642048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1" name="Equation" r:id="rId11" imgW="3276600" imgH="393700" progId="">
                  <p:embed/>
                </p:oleObj>
              </mc:Choice>
              <mc:Fallback>
                <p:oleObj name="Equation" r:id="rId11" imgW="3276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42048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480060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Stoichiometry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898900" y="4822855"/>
          <a:ext cx="265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2" name="Equation" r:id="rId13" imgW="2654300" imgH="355600" progId="">
                  <p:embed/>
                </p:oleObj>
              </mc:Choice>
              <mc:Fallback>
                <p:oleObj name="Equation" r:id="rId13" imgW="26543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822855"/>
                        <a:ext cx="2654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" y="5861189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Combine: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>
            <p:extLst/>
          </p:nvPr>
        </p:nvGraphicFramePr>
        <p:xfrm>
          <a:off x="2438400" y="5765800"/>
          <a:ext cx="6616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3" name="Equation" r:id="rId15" imgW="6616700" imgH="711200" progId="">
                  <p:embed/>
                </p:oleObj>
              </mc:Choice>
              <mc:Fallback>
                <p:oleObj name="Equation" r:id="rId15" imgW="6616700" imgH="71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65800"/>
                        <a:ext cx="6616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7467600" y="2819400"/>
            <a:ext cx="533400" cy="27432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25784" y="2852451"/>
            <a:ext cx="533400" cy="27432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81051" y="5715919"/>
            <a:ext cx="5989320" cy="8229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/>
          <p:nvPr/>
        </p:nvCxnSpPr>
        <p:spPr>
          <a:xfrm rot="5400000" flipH="1" flipV="1">
            <a:off x="2720340" y="3634740"/>
            <a:ext cx="2514600" cy="1645920"/>
          </a:xfrm>
          <a:prstGeom prst="bentConnector3">
            <a:avLst>
              <a:gd name="adj1" fmla="val 84611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7132320" y="3840480"/>
            <a:ext cx="2743200" cy="1005840"/>
          </a:xfrm>
          <a:prstGeom prst="bentConnector2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7" grpId="0"/>
      <p:bldP spid="19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218473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Combine MB, rate law &amp; stoichiometry for CSTR: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191000" y="2895600"/>
          <a:ext cx="14017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Equation" r:id="rId3" imgW="1397000" imgH="685800" progId="">
                  <p:embed/>
                </p:oleObj>
              </mc:Choice>
              <mc:Fallback>
                <p:oleObj name="Equation" r:id="rId3" imgW="13970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95600"/>
                        <a:ext cx="14017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4987" y="304006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CSTR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65499"/>
            <a:ext cx="855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" y="1642048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5" name="Equation" r:id="rId5" imgW="3276600" imgH="393700" progId="">
                  <p:embed/>
                </p:oleObj>
              </mc:Choice>
              <mc:Fallback>
                <p:oleObj name="Equation" r:id="rId5" imgW="3276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42048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2"/>
          <p:cNvGraphicFramePr>
            <a:graphicFrameLocks noChangeAspect="1"/>
          </p:cNvGraphicFramePr>
          <p:nvPr>
            <p:extLst/>
          </p:nvPr>
        </p:nvGraphicFramePr>
        <p:xfrm>
          <a:off x="467519" y="3886200"/>
          <a:ext cx="82089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6" name="Equation" r:id="rId7" imgW="8178800" imgH="1079500" progId="">
                  <p:embed/>
                </p:oleObj>
              </mc:Choice>
              <mc:Fallback>
                <p:oleObj name="Equation" r:id="rId7" imgW="8178800" imgH="1079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9" y="3886200"/>
                        <a:ext cx="82089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5300472"/>
          <a:ext cx="7242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7" name="Equation" r:id="rId9" imgW="7213600" imgH="1066800" progId="">
                  <p:embed/>
                </p:oleObj>
              </mc:Choice>
              <mc:Fallback>
                <p:oleObj name="Equation" r:id="rId9" imgW="7213600" imgH="106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300472"/>
                        <a:ext cx="72421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2000" y="3962400"/>
            <a:ext cx="4572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15200" y="4409502"/>
            <a:ext cx="1524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20382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Energy balance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65499"/>
            <a:ext cx="855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" y="1642048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4" name="Equation" r:id="rId3" imgW="3276600" imgH="393700" progId="">
                  <p:embed/>
                </p:oleObj>
              </mc:Choice>
              <mc:Fallback>
                <p:oleObj name="Equation" r:id="rId3" imgW="3276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42048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23989"/>
              </p:ext>
            </p:extLst>
          </p:nvPr>
        </p:nvGraphicFramePr>
        <p:xfrm>
          <a:off x="2413000" y="2209800"/>
          <a:ext cx="5657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5" name="Equation" r:id="rId5" imgW="5663880" imgH="685800" progId="Equation.DSMT4">
                  <p:embed/>
                </p:oleObj>
              </mc:Choice>
              <mc:Fallback>
                <p:oleObj name="Equation" r:id="rId5" imgW="5663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209800"/>
                        <a:ext cx="5657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H="1">
            <a:off x="2781300" y="2476500"/>
            <a:ext cx="381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5617" y="446183"/>
            <a:ext cx="1295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17634" y="2647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371600" y="750983"/>
            <a:ext cx="54864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281649" y="2484593"/>
            <a:ext cx="381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7983" y="26559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52400" y="3113183"/>
          <a:ext cx="4641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6" name="Equation" r:id="rId7" imgW="4648200" imgH="685800" progId="">
                  <p:embed/>
                </p:oleObj>
              </mc:Choice>
              <mc:Fallback>
                <p:oleObj name="Equation" r:id="rId7" imgW="46482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13183"/>
                        <a:ext cx="4641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486180"/>
              </p:ext>
            </p:extLst>
          </p:nvPr>
        </p:nvGraphicFramePr>
        <p:xfrm>
          <a:off x="5105400" y="3352800"/>
          <a:ext cx="378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7" name="Equation" r:id="rId9" imgW="3784600" imgH="419100" progId="Equation.DSMT4">
                  <p:embed/>
                </p:oleObj>
              </mc:Choice>
              <mc:Fallback>
                <p:oleObj name="Equation" r:id="rId9" imgW="378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378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eft Brace 29"/>
          <p:cNvSpPr/>
          <p:nvPr/>
        </p:nvSpPr>
        <p:spPr>
          <a:xfrm rot="16200000">
            <a:off x="4876800" y="1828800"/>
            <a:ext cx="152400" cy="2133600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3562414" y="1601375"/>
            <a:ext cx="365760" cy="2414016"/>
          </a:xfrm>
          <a:prstGeom prst="bentConnector3">
            <a:avLst>
              <a:gd name="adj1" fmla="val 4561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" y="2362200"/>
            <a:ext cx="146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Solve for T: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1000" y="335280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38600" y="3352800"/>
            <a:ext cx="457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91549" y="310308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Substitute: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565275" y="3810000"/>
          <a:ext cx="6013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8" name="Equation" r:id="rId11" imgW="6019800" imgH="685800" progId="">
                  <p:embed/>
                </p:oleObj>
              </mc:Choice>
              <mc:Fallback>
                <p:oleObj name="Equation" r:id="rId11" imgW="60198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3810000"/>
                        <a:ext cx="6013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/>
          </p:nvPr>
        </p:nvGraphicFramePr>
        <p:xfrm>
          <a:off x="119349" y="5116417"/>
          <a:ext cx="51260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9" name="Equation" r:id="rId13" imgW="5130800" imgH="1371600" progId="">
                  <p:embed/>
                </p:oleObj>
              </mc:Choice>
              <mc:Fallback>
                <p:oleObj name="Equation" r:id="rId13" imgW="5130800" imgH="137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9" y="5116417"/>
                        <a:ext cx="51260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33400" y="450466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 out quantities in brackets, bring T to 1 side of equation, factor out T, divide by quantity in bracket: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5529549" y="5421217"/>
          <a:ext cx="2628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0" name="Equation" r:id="rId15" imgW="2628900" imgH="368300" progId="">
                  <p:embed/>
                </p:oleObj>
              </mc:Choice>
              <mc:Fallback>
                <p:oleObj name="Equation" r:id="rId15" imgW="2628900" imgH="368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549" y="5421217"/>
                        <a:ext cx="2628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475383" y="502920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Evaluate 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/>
          </p:nvPr>
        </p:nvGraphicFramePr>
        <p:xfrm>
          <a:off x="5529549" y="5846285"/>
          <a:ext cx="346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1" name="Equation" r:id="rId17" imgW="3467100" imgH="609600" progId="">
                  <p:embed/>
                </p:oleObj>
              </mc:Choice>
              <mc:Fallback>
                <p:oleObj name="Equation" r:id="rId17" imgW="34671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549" y="5846285"/>
                        <a:ext cx="3467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6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 animBg="1"/>
      <p:bldP spid="44" grpId="0"/>
      <p:bldP spid="48" grpId="0"/>
      <p:bldP spid="4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30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elementary irreversible reaction   A + B </a:t>
            </a:r>
            <a:r>
              <a:rPr lang="en-US" dirty="0" smtClean="0">
                <a:latin typeface="Meiryo"/>
                <a:ea typeface="Meiryo"/>
              </a:rPr>
              <a:t>→</a:t>
            </a:r>
            <a:r>
              <a:rPr lang="en-US" dirty="0" smtClean="0">
                <a:ea typeface="Meiryo"/>
              </a:rPr>
              <a:t>C is carried out adiabatically in a flow reactor with </a:t>
            </a:r>
            <a:r>
              <a:rPr lang="en-US" dirty="0" smtClean="0">
                <a:latin typeface="Arial"/>
                <a:ea typeface="Meiryo"/>
                <a:cs typeface="Arial"/>
              </a:rPr>
              <a:t>Ẇ</a:t>
            </a:r>
            <a:r>
              <a:rPr lang="en-US" baseline="-25000" dirty="0" smtClean="0">
                <a:latin typeface="Arial"/>
                <a:ea typeface="Meiryo"/>
                <a:cs typeface="Arial"/>
              </a:rPr>
              <a:t>S</a:t>
            </a:r>
            <a:r>
              <a:rPr lang="en-US" dirty="0" smtClean="0">
                <a:latin typeface="Arial"/>
                <a:ea typeface="Meiryo"/>
                <a:cs typeface="Arial"/>
              </a:rPr>
              <a:t>=0.  An equal molar feed of A &amp; B enters at 300K with </a:t>
            </a:r>
            <a:r>
              <a:rPr lang="en-US" dirty="0" smtClean="0">
                <a:latin typeface="Symbol" pitchFamily="18" charset="2"/>
                <a:ea typeface="Meiryo"/>
                <a:cs typeface="Arial"/>
              </a:rPr>
              <a:t>u</a:t>
            </a:r>
            <a:r>
              <a:rPr lang="en-US" baseline="-25000" dirty="0" smtClean="0">
                <a:ea typeface="Meiryo"/>
                <a:cs typeface="Arial"/>
              </a:rPr>
              <a:t>0</a:t>
            </a:r>
            <a:r>
              <a:rPr lang="en-US" dirty="0" smtClean="0">
                <a:ea typeface="Meiryo"/>
                <a:cs typeface="Arial"/>
              </a:rPr>
              <a:t> = 2 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/s and C</a:t>
            </a:r>
            <a:r>
              <a:rPr lang="en-US" baseline="-25000" dirty="0" smtClean="0">
                <a:ea typeface="Meiryo"/>
                <a:cs typeface="Arial"/>
              </a:rPr>
              <a:t>A0</a:t>
            </a:r>
            <a:r>
              <a:rPr lang="en-US" dirty="0" smtClean="0">
                <a:ea typeface="Meiryo"/>
                <a:cs typeface="Arial"/>
              </a:rPr>
              <a:t> = 0.1 mol/dm</a:t>
            </a:r>
            <a:r>
              <a:rPr lang="en-US" baseline="30000" dirty="0" smtClean="0">
                <a:ea typeface="Meiryo"/>
                <a:cs typeface="Arial"/>
              </a:rPr>
              <a:t>3</a:t>
            </a:r>
            <a:r>
              <a:rPr lang="en-US" dirty="0" smtClean="0">
                <a:ea typeface="Meiryo"/>
                <a:cs typeface="Arial"/>
              </a:rPr>
              <a:t>.  What is the PFR &amp; CSTR volume required to achieve X</a:t>
            </a:r>
            <a:r>
              <a:rPr lang="en-US" baseline="-25000" dirty="0" smtClean="0">
                <a:ea typeface="Meiryo"/>
                <a:cs typeface="Arial"/>
              </a:rPr>
              <a:t>A</a:t>
            </a:r>
            <a:r>
              <a:rPr lang="en-US" dirty="0" smtClean="0">
                <a:ea typeface="Meiryo"/>
                <a:cs typeface="Arial"/>
              </a:rPr>
              <a:t>=0.85?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</a:rPr>
              <a:t> Energy balance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65499"/>
            <a:ext cx="855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info: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pB</a:t>
            </a:r>
            <a:r>
              <a:rPr lang="en-US" dirty="0" smtClean="0"/>
              <a:t>=15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•K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baseline="-25000" dirty="0" err="1" smtClean="0">
                <a:latin typeface="Arial"/>
                <a:cs typeface="Arial"/>
              </a:rPr>
              <a:t>pC</a:t>
            </a:r>
            <a:r>
              <a:rPr lang="en-US" dirty="0" smtClean="0">
                <a:latin typeface="Arial"/>
                <a:cs typeface="Arial"/>
              </a:rPr>
              <a:t>= 30 cal/mol   E = 10,000 cal/mol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en-US" dirty="0" smtClean="0">
                <a:latin typeface="Arial"/>
                <a:cs typeface="Arial"/>
              </a:rPr>
              <a:t>°(273K)= -20 kcal/mol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baseline="-25000" dirty="0" smtClean="0"/>
              <a:t>B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-15 kcal/mol 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H</a:t>
            </a:r>
            <a:r>
              <a:rPr lang="en-US" baseline="-25000" dirty="0" smtClean="0"/>
              <a:t>C</a:t>
            </a:r>
            <a:r>
              <a:rPr lang="en-US" dirty="0" smtClean="0">
                <a:cs typeface="Arial"/>
              </a:rPr>
              <a:t>°(</a:t>
            </a:r>
            <a:r>
              <a:rPr lang="en-US" dirty="0">
                <a:cs typeface="Arial"/>
              </a:rPr>
              <a:t>273K)= </a:t>
            </a:r>
            <a:r>
              <a:rPr lang="en-US" dirty="0" smtClean="0">
                <a:cs typeface="Arial"/>
              </a:rPr>
              <a:t>-41 </a:t>
            </a:r>
            <a:r>
              <a:rPr lang="en-US" dirty="0">
                <a:cs typeface="Arial"/>
              </a:rPr>
              <a:t>kcal/mol </a:t>
            </a:r>
            <a:endParaRPr lang="en-US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" y="1642048"/>
          <a:ext cx="29114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6" name="Equation" r:id="rId3" imgW="3276600" imgH="393700" progId="">
                  <p:embed/>
                </p:oleObj>
              </mc:Choice>
              <mc:Fallback>
                <p:oleObj name="Equation" r:id="rId3" imgW="3276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42048"/>
                        <a:ext cx="29114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304800" y="2381310"/>
          <a:ext cx="48085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7" name="Equation" r:id="rId5" imgW="4813300" imgH="1371600" progId="">
                  <p:embed/>
                </p:oleObj>
              </mc:Choice>
              <mc:Fallback>
                <p:oleObj name="Equation" r:id="rId5" imgW="4813300" imgH="1371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81310"/>
                        <a:ext cx="48085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3235325" y="4129565"/>
          <a:ext cx="556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8" name="Equation" r:id="rId7" imgW="5562600" imgH="685800" progId="">
                  <p:embed/>
                </p:oleObj>
              </mc:Choice>
              <mc:Fallback>
                <p:oleObj name="Equation" r:id="rId7" imgW="556260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129565"/>
                        <a:ext cx="556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04800" y="376444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Evaluate 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SQ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8202" name="Object 11"/>
          <p:cNvGraphicFramePr>
            <a:graphicFrameLocks noChangeAspect="1"/>
          </p:cNvGraphicFramePr>
          <p:nvPr/>
        </p:nvGraphicFramePr>
        <p:xfrm>
          <a:off x="6291263" y="2660710"/>
          <a:ext cx="2743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9" name="Equation" r:id="rId9" imgW="2743200" imgH="1092200" progId="">
                  <p:embed/>
                </p:oleObj>
              </mc:Choice>
              <mc:Fallback>
                <p:oleObj name="Equation" r:id="rId9" imgW="2743200" imgH="109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2660710"/>
                        <a:ext cx="27432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246783" y="2762310"/>
            <a:ext cx="1066800" cy="330200"/>
            <a:chOff x="5246783" y="2895600"/>
            <a:chExt cx="1066800" cy="330200"/>
          </a:xfrm>
        </p:grpSpPr>
        <p:graphicFrame>
          <p:nvGraphicFramePr>
            <p:cNvPr id="7181" name="Object 13"/>
            <p:cNvGraphicFramePr>
              <a:graphicFrameLocks noChangeAspect="1"/>
            </p:cNvGraphicFramePr>
            <p:nvPr/>
          </p:nvGraphicFramePr>
          <p:xfrm>
            <a:off x="5257800" y="2895600"/>
            <a:ext cx="939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20" name="Equation" r:id="rId11" imgW="939392" imgH="330057" progId="">
                    <p:embed/>
                  </p:oleObj>
                </mc:Choice>
                <mc:Fallback>
                  <p:oleObj name="Equation" r:id="rId11" imgW="939392" imgH="33005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895600"/>
                          <a:ext cx="939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>
              <a:off x="5246783" y="3199481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6075" y="4307365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1" name="Equation" r:id="rId13" imgW="761669" imgH="330057" progId="">
                  <p:embed/>
                </p:oleObj>
              </mc:Choice>
              <mc:Fallback>
                <p:oleObj name="Equation" r:id="rId13" imgW="761669" imgH="3300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4307365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454150" y="412321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2" name="Equation" r:id="rId15" imgW="1435100" imgH="698500" progId="">
                  <p:embed/>
                </p:oleObj>
              </mc:Choice>
              <mc:Fallback>
                <p:oleObj name="Equation" r:id="rId15" imgW="1435100" imgH="698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123215"/>
                        <a:ext cx="1435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911794" y="3110259"/>
            <a:ext cx="914400" cy="6400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9868" y="2414361"/>
            <a:ext cx="914400" cy="6400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4800" y="4800600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Evaluate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°</a:t>
            </a:r>
            <a:r>
              <a:rPr lang="en-US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RX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(T</a:t>
            </a:r>
            <a:r>
              <a:rPr lang="en-US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800" y="2523612"/>
            <a:ext cx="1143000" cy="4572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17127"/>
              </p:ext>
            </p:extLst>
          </p:nvPr>
        </p:nvGraphicFramePr>
        <p:xfrm>
          <a:off x="76200" y="5181600"/>
          <a:ext cx="905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3" name="Equation" r:id="rId17" imgW="9055100" imgH="609600" progId="Equation.DSMT4">
                  <p:embed/>
                </p:oleObj>
              </mc:Choice>
              <mc:Fallback>
                <p:oleObj name="Equation" r:id="rId17" imgW="9055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1600"/>
                        <a:ext cx="9055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0"/>
          <p:cNvGraphicFramePr>
            <a:graphicFrameLocks noChangeAspect="1"/>
          </p:cNvGraphicFramePr>
          <p:nvPr>
            <p:extLst/>
          </p:nvPr>
        </p:nvGraphicFramePr>
        <p:xfrm>
          <a:off x="2082800" y="5867400"/>
          <a:ext cx="645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4" name="Equation" r:id="rId19" imgW="6451600" imgH="698500" progId="">
                  <p:embed/>
                </p:oleObj>
              </mc:Choice>
              <mc:Fallback>
                <p:oleObj name="Equation" r:id="rId19" imgW="6451600" imgH="698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867400"/>
                        <a:ext cx="6451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4800" y="600069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Simplify EB:</a:t>
            </a:r>
          </a:p>
        </p:txBody>
      </p:sp>
    </p:spTree>
    <p:extLst>
      <p:ext uri="{BB962C8B-B14F-4D97-AF65-F5344CB8AC3E}">
        <p14:creationId xmlns:p14="http://schemas.microsoft.com/office/powerpoint/2010/main" val="53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4" grpId="0" animBg="1"/>
      <p:bldP spid="35" grpId="0" animBg="1"/>
      <p:bldP spid="37" grpId="0"/>
      <p:bldP spid="38" grpId="0" animBg="1"/>
      <p:bldP spid="41" grpId="0"/>
    </p:bldLst>
  </p:timing>
</p:sld>
</file>

<file path=ppt/theme/theme1.xml><?xml version="1.0" encoding="utf-8"?>
<a:theme xmlns:a="http://schemas.openxmlformats.org/drawingml/2006/main" name="ChBE 424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09</Template>
  <TotalTime>4929</TotalTime>
  <Words>3978</Words>
  <Application>Microsoft Office PowerPoint</Application>
  <PresentationFormat>On-screen Show (4:3)</PresentationFormat>
  <Paragraphs>463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Meiryo</vt:lpstr>
      <vt:lpstr>Symbol</vt:lpstr>
      <vt:lpstr>UniversalMath1 BT</vt:lpstr>
      <vt:lpstr>Wingdings</vt:lpstr>
      <vt:lpstr>ChBE 424 09</vt:lpstr>
      <vt:lpstr>ChBE template</vt:lpstr>
      <vt:lpstr>Equation</vt:lpstr>
      <vt:lpstr>L15: Nonisothermal Reactor Example Problems</vt:lpstr>
      <vt:lpstr>Review: Multiple Steady States in CSTR</vt:lpstr>
      <vt:lpstr>Review: Heat Removal Term R(T) &amp; T0</vt:lpstr>
      <vt:lpstr>Review: CSTR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mlkraft2</dc:creator>
  <cp:lastModifiedBy>Mary</cp:lastModifiedBy>
  <cp:revision>216</cp:revision>
  <cp:lastPrinted>2014-10-22T15:33:09Z</cp:lastPrinted>
  <dcterms:created xsi:type="dcterms:W3CDTF">2009-03-17T14:07:41Z</dcterms:created>
  <dcterms:modified xsi:type="dcterms:W3CDTF">2015-08-23T21:26:07Z</dcterms:modified>
</cp:coreProperties>
</file>